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tags/tag7.xml" ContentType="application/vnd.openxmlformats-officedocument.presentationml.tags+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ppt/tags/tag9.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0.xml" ContentType="application/vnd.openxmlformats-officedocument.presentationml.tags+xml"/>
  <Override PartName="/ppt/notesSlides/notesSlide18.xml" ContentType="application/vnd.openxmlformats-officedocument.presentationml.notesSlide+xml"/>
  <Override PartName="/ppt/tags/tag11.xml" ContentType="application/vnd.openxmlformats-officedocument.presentationml.tags+xml"/>
  <Override PartName="/ppt/notesSlides/notesSlide19.xml" ContentType="application/vnd.openxmlformats-officedocument.presentationml.notesSlide+xml"/>
  <Override PartName="/ppt/tags/tag12.xml" ContentType="application/vnd.openxmlformats-officedocument.presentationml.tags+xml"/>
  <Override PartName="/ppt/notesSlides/notesSlide20.xml" ContentType="application/vnd.openxmlformats-officedocument.presentationml.notesSlide+xml"/>
  <Override PartName="/ppt/tags/tag13.xml" ContentType="application/vnd.openxmlformats-officedocument.presentationml.tags+xml"/>
  <Override PartName="/ppt/notesSlides/notesSlide21.xml" ContentType="application/vnd.openxmlformats-officedocument.presentationml.notesSlide+xml"/>
  <Override PartName="/ppt/tags/tag14.xml" ContentType="application/vnd.openxmlformats-officedocument.presentationml.tags+xml"/>
  <Override PartName="/ppt/notesSlides/notesSlide22.xml" ContentType="application/vnd.openxmlformats-officedocument.presentationml.notesSlide+xml"/>
  <Override PartName="/ppt/tags/tag15.xml" ContentType="application/vnd.openxmlformats-officedocument.presentationml.tags+xml"/>
  <Override PartName="/ppt/notesSlides/notesSlide23.xml" ContentType="application/vnd.openxmlformats-officedocument.presentationml.notesSlide+xml"/>
  <Override PartName="/ppt/tags/tag16.xml" ContentType="application/vnd.openxmlformats-officedocument.presentationml.tags+xml"/>
  <Override PartName="/ppt/notesSlides/notesSlide24.xml" ContentType="application/vnd.openxmlformats-officedocument.presentationml.notesSlide+xml"/>
  <Override PartName="/ppt/tags/tag17.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8.xml" ContentType="application/vnd.openxmlformats-officedocument.presentationml.tags+xml"/>
  <Override PartName="/ppt/notesSlides/notesSlide27.xml" ContentType="application/vnd.openxmlformats-officedocument.presentationml.notesSlide+xml"/>
  <Override PartName="/ppt/tags/tag19.xml" ContentType="application/vnd.openxmlformats-officedocument.presentationml.tags+xml"/>
  <Override PartName="/ppt/notesSlides/notesSlide28.xml" ContentType="application/vnd.openxmlformats-officedocument.presentationml.notesSlide+xml"/>
  <Override PartName="/ppt/tags/tag20.xml" ContentType="application/vnd.openxmlformats-officedocument.presentationml.tags+xml"/>
  <Override PartName="/ppt/notesSlides/notesSlide29.xml" ContentType="application/vnd.openxmlformats-officedocument.presentationml.notesSlide+xml"/>
  <Override PartName="/ppt/tags/tag21.xml" ContentType="application/vnd.openxmlformats-officedocument.presentationml.tags+xml"/>
  <Override PartName="/ppt/notesSlides/notesSlide30.xml" ContentType="application/vnd.openxmlformats-officedocument.presentationml.notesSlide+xml"/>
  <Override PartName="/ppt/tags/tag22.xml" ContentType="application/vnd.openxmlformats-officedocument.presentationml.tags+xml"/>
  <Override PartName="/ppt/notesSlides/notesSlide31.xml" ContentType="application/vnd.openxmlformats-officedocument.presentationml.notesSlide+xml"/>
  <Override PartName="/ppt/tags/tag23.xml" ContentType="application/vnd.openxmlformats-officedocument.presentationml.tags+xml"/>
  <Override PartName="/ppt/notesSlides/notesSlide32.xml" ContentType="application/vnd.openxmlformats-officedocument.presentationml.notesSlide+xml"/>
  <Override PartName="/ppt/tags/tag24.xml" ContentType="application/vnd.openxmlformats-officedocument.presentationml.tags+xml"/>
  <Override PartName="/ppt/notesSlides/notesSlide33.xml" ContentType="application/vnd.openxmlformats-officedocument.presentationml.notesSlide+xml"/>
  <Override PartName="/ppt/tags/tag25.xml" ContentType="application/vnd.openxmlformats-officedocument.presentationml.tags+xml"/>
  <Override PartName="/ppt/notesSlides/notesSlide34.xml" ContentType="application/vnd.openxmlformats-officedocument.presentationml.notesSlide+xml"/>
  <Override PartName="/ppt/tags/tag26.xml" ContentType="application/vnd.openxmlformats-officedocument.presentationml.tags+xml"/>
  <Override PartName="/ppt/notesSlides/notesSlide35.xml" ContentType="application/vnd.openxmlformats-officedocument.presentationml.notesSlide+xml"/>
  <Override PartName="/ppt/tags/tag27.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8.xml" ContentType="application/vnd.openxmlformats-officedocument.presentationml.tags+xml"/>
  <Override PartName="/ppt/notesSlides/notesSlide38.xml" ContentType="application/vnd.openxmlformats-officedocument.presentationml.notesSlide+xml"/>
  <Override PartName="/ppt/tags/tag29.xml" ContentType="application/vnd.openxmlformats-officedocument.presentationml.tags+xml"/>
  <Override PartName="/ppt/notesSlides/notesSlide39.xml" ContentType="application/vnd.openxmlformats-officedocument.presentationml.notesSlide+xml"/>
  <Override PartName="/ppt/tags/tag30.xml" ContentType="application/vnd.openxmlformats-officedocument.presentationml.tags+xml"/>
  <Override PartName="/ppt/notesSlides/notesSlide40.xml" ContentType="application/vnd.openxmlformats-officedocument.presentationml.notesSlide+xml"/>
  <Override PartName="/ppt/tags/tag31.xml" ContentType="application/vnd.openxmlformats-officedocument.presentationml.tags+xml"/>
  <Override PartName="/ppt/notesSlides/notesSlide41.xml" ContentType="application/vnd.openxmlformats-officedocument.presentationml.notesSlide+xml"/>
  <Override PartName="/ppt/tags/tag32.xml" ContentType="application/vnd.openxmlformats-officedocument.presentationml.tags+xml"/>
  <Override PartName="/ppt/notesSlides/notesSlide42.xml" ContentType="application/vnd.openxmlformats-officedocument.presentationml.notesSlide+xml"/>
  <Override PartName="/ppt/tags/tag33.xml" ContentType="application/vnd.openxmlformats-officedocument.presentationml.tags+xml"/>
  <Override PartName="/ppt/notesSlides/notesSlide43.xml" ContentType="application/vnd.openxmlformats-officedocument.presentationml.notesSlide+xml"/>
  <Override PartName="/ppt/tags/tag34.xml" ContentType="application/vnd.openxmlformats-officedocument.presentationml.tags+xml"/>
  <Override PartName="/ppt/notesSlides/notesSlide44.xml" ContentType="application/vnd.openxmlformats-officedocument.presentationml.notesSlide+xml"/>
  <Override PartName="/ppt/tags/tag35.xml" ContentType="application/vnd.openxmlformats-officedocument.presentationml.tags+xml"/>
  <Override PartName="/ppt/notesSlides/notesSlide45.xml" ContentType="application/vnd.openxmlformats-officedocument.presentationml.notesSlide+xml"/>
  <Override PartName="/ppt/tags/tag36.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37.xml" ContentType="application/vnd.openxmlformats-officedocument.presentationml.tags+xml"/>
  <Override PartName="/ppt/notesSlides/notesSlide48.xml" ContentType="application/vnd.openxmlformats-officedocument.presentationml.notesSlide+xml"/>
  <Override PartName="/ppt/tags/tag38.xml" ContentType="application/vnd.openxmlformats-officedocument.presentationml.tags+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1"/>
  </p:notesMasterIdLst>
  <p:sldIdLst>
    <p:sldId id="256" r:id="rId2"/>
    <p:sldId id="371" r:id="rId3"/>
    <p:sldId id="398" r:id="rId4"/>
    <p:sldId id="399" r:id="rId5"/>
    <p:sldId id="372" r:id="rId6"/>
    <p:sldId id="379" r:id="rId7"/>
    <p:sldId id="374" r:id="rId8"/>
    <p:sldId id="380" r:id="rId9"/>
    <p:sldId id="318" r:id="rId10"/>
    <p:sldId id="385" r:id="rId11"/>
    <p:sldId id="400" r:id="rId12"/>
    <p:sldId id="401" r:id="rId13"/>
    <p:sldId id="402" r:id="rId14"/>
    <p:sldId id="403" r:id="rId15"/>
    <p:sldId id="404" r:id="rId16"/>
    <p:sldId id="405" r:id="rId17"/>
    <p:sldId id="406" r:id="rId18"/>
    <p:sldId id="407" r:id="rId19"/>
    <p:sldId id="408" r:id="rId20"/>
    <p:sldId id="409" r:id="rId21"/>
    <p:sldId id="410" r:id="rId22"/>
    <p:sldId id="411" r:id="rId23"/>
    <p:sldId id="412" r:id="rId24"/>
    <p:sldId id="413" r:id="rId25"/>
    <p:sldId id="414" r:id="rId26"/>
    <p:sldId id="415" r:id="rId27"/>
    <p:sldId id="416" r:id="rId28"/>
    <p:sldId id="417" r:id="rId29"/>
    <p:sldId id="418" r:id="rId30"/>
    <p:sldId id="419" r:id="rId31"/>
    <p:sldId id="420" r:id="rId32"/>
    <p:sldId id="421" r:id="rId33"/>
    <p:sldId id="422" r:id="rId34"/>
    <p:sldId id="423" r:id="rId35"/>
    <p:sldId id="424" r:id="rId36"/>
    <p:sldId id="425" r:id="rId37"/>
    <p:sldId id="259" r:id="rId38"/>
    <p:sldId id="386" r:id="rId39"/>
    <p:sldId id="394" r:id="rId40"/>
    <p:sldId id="395" r:id="rId41"/>
    <p:sldId id="387" r:id="rId42"/>
    <p:sldId id="389" r:id="rId43"/>
    <p:sldId id="390" r:id="rId44"/>
    <p:sldId id="391" r:id="rId45"/>
    <p:sldId id="392" r:id="rId46"/>
    <p:sldId id="393" r:id="rId47"/>
    <p:sldId id="381" r:id="rId48"/>
    <p:sldId id="396" r:id="rId49"/>
    <p:sldId id="397" r:id="rId5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020B"/>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48"/>
      </p:cViewPr>
      <p:guideLst>
        <p:guide orient="horz" pos="2160"/>
        <p:guide pos="3840"/>
      </p:guideLst>
    </p:cSldViewPr>
  </p:slideViewPr>
  <p:notesTextViewPr>
    <p:cViewPr>
      <p:scale>
        <a:sx n="1" d="1"/>
        <a:sy n="1" d="1"/>
      </p:scale>
      <p:origin x="0" y="0"/>
    </p:cViewPr>
  </p:notesTextViewPr>
  <p:sorterViewPr>
    <p:cViewPr>
      <p:scale>
        <a:sx n="91" d="100"/>
        <a:sy n="91"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255AF5-BF74-451D-B431-538ED55C4A06}" type="datetimeFigureOut">
              <a:rPr lang="zh-CN" altLang="en-US" smtClean="0"/>
              <a:t>2018/12/12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13F1ED-9E57-47BA-B863-F52E0E2A04FF}" type="slidenum">
              <a:rPr lang="zh-CN" altLang="en-US" smtClean="0"/>
              <a:t>‹#›</a:t>
            </a:fld>
            <a:endParaRPr lang="zh-CN" altLang="en-US"/>
          </a:p>
        </p:txBody>
      </p:sp>
    </p:spTree>
    <p:extLst>
      <p:ext uri="{BB962C8B-B14F-4D97-AF65-F5344CB8AC3E}">
        <p14:creationId xmlns:p14="http://schemas.microsoft.com/office/powerpoint/2010/main" val="1702660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a:t>
            </a:fld>
            <a:endParaRPr lang="zh-CN" altLang="en-US"/>
          </a:p>
        </p:txBody>
      </p:sp>
    </p:spTree>
    <p:extLst>
      <p:ext uri="{BB962C8B-B14F-4D97-AF65-F5344CB8AC3E}">
        <p14:creationId xmlns:p14="http://schemas.microsoft.com/office/powerpoint/2010/main" val="1023902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10</a:t>
            </a:fld>
            <a:endParaRPr lang="zh-CN" altLang="en-US"/>
          </a:p>
        </p:txBody>
      </p:sp>
    </p:spTree>
    <p:extLst>
      <p:ext uri="{BB962C8B-B14F-4D97-AF65-F5344CB8AC3E}">
        <p14:creationId xmlns:p14="http://schemas.microsoft.com/office/powerpoint/2010/main" val="3829344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10327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12</a:t>
            </a:fld>
            <a:endParaRPr lang="zh-CN" altLang="en-US"/>
          </a:p>
        </p:txBody>
      </p:sp>
    </p:spTree>
    <p:extLst>
      <p:ext uri="{BB962C8B-B14F-4D97-AF65-F5344CB8AC3E}">
        <p14:creationId xmlns:p14="http://schemas.microsoft.com/office/powerpoint/2010/main" val="1831497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13</a:t>
            </a:fld>
            <a:endParaRPr lang="zh-CN" altLang="en-US"/>
          </a:p>
        </p:txBody>
      </p:sp>
    </p:spTree>
    <p:extLst>
      <p:ext uri="{BB962C8B-B14F-4D97-AF65-F5344CB8AC3E}">
        <p14:creationId xmlns:p14="http://schemas.microsoft.com/office/powerpoint/2010/main" val="2031937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14</a:t>
            </a:fld>
            <a:endParaRPr lang="zh-CN" altLang="en-US"/>
          </a:p>
        </p:txBody>
      </p:sp>
    </p:spTree>
    <p:extLst>
      <p:ext uri="{BB962C8B-B14F-4D97-AF65-F5344CB8AC3E}">
        <p14:creationId xmlns:p14="http://schemas.microsoft.com/office/powerpoint/2010/main" val="1513331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15</a:t>
            </a:fld>
            <a:endParaRPr lang="zh-CN" altLang="en-US"/>
          </a:p>
        </p:txBody>
      </p:sp>
    </p:spTree>
    <p:extLst>
      <p:ext uri="{BB962C8B-B14F-4D97-AF65-F5344CB8AC3E}">
        <p14:creationId xmlns:p14="http://schemas.microsoft.com/office/powerpoint/2010/main" val="3031340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16</a:t>
            </a:fld>
            <a:endParaRPr lang="zh-CN" altLang="en-US"/>
          </a:p>
        </p:txBody>
      </p:sp>
    </p:spTree>
    <p:extLst>
      <p:ext uri="{BB962C8B-B14F-4D97-AF65-F5344CB8AC3E}">
        <p14:creationId xmlns:p14="http://schemas.microsoft.com/office/powerpoint/2010/main" val="1795097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76066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18</a:t>
            </a:fld>
            <a:endParaRPr lang="zh-CN" altLang="en-US"/>
          </a:p>
        </p:txBody>
      </p:sp>
    </p:spTree>
    <p:extLst>
      <p:ext uri="{BB962C8B-B14F-4D97-AF65-F5344CB8AC3E}">
        <p14:creationId xmlns:p14="http://schemas.microsoft.com/office/powerpoint/2010/main" val="2174380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19</a:t>
            </a:fld>
            <a:endParaRPr lang="zh-CN" altLang="en-US"/>
          </a:p>
        </p:txBody>
      </p:sp>
    </p:spTree>
    <p:extLst>
      <p:ext uri="{BB962C8B-B14F-4D97-AF65-F5344CB8AC3E}">
        <p14:creationId xmlns:p14="http://schemas.microsoft.com/office/powerpoint/2010/main" val="779785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56799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20</a:t>
            </a:fld>
            <a:endParaRPr lang="zh-CN" altLang="en-US"/>
          </a:p>
        </p:txBody>
      </p:sp>
    </p:spTree>
    <p:extLst>
      <p:ext uri="{BB962C8B-B14F-4D97-AF65-F5344CB8AC3E}">
        <p14:creationId xmlns:p14="http://schemas.microsoft.com/office/powerpoint/2010/main" val="5140686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21</a:t>
            </a:fld>
            <a:endParaRPr lang="zh-CN" altLang="en-US"/>
          </a:p>
        </p:txBody>
      </p:sp>
    </p:spTree>
    <p:extLst>
      <p:ext uri="{BB962C8B-B14F-4D97-AF65-F5344CB8AC3E}">
        <p14:creationId xmlns:p14="http://schemas.microsoft.com/office/powerpoint/2010/main" val="1597836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22</a:t>
            </a:fld>
            <a:endParaRPr lang="zh-CN" altLang="en-US"/>
          </a:p>
        </p:txBody>
      </p:sp>
    </p:spTree>
    <p:extLst>
      <p:ext uri="{BB962C8B-B14F-4D97-AF65-F5344CB8AC3E}">
        <p14:creationId xmlns:p14="http://schemas.microsoft.com/office/powerpoint/2010/main" val="3140130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23</a:t>
            </a:fld>
            <a:endParaRPr lang="zh-CN" altLang="en-US"/>
          </a:p>
        </p:txBody>
      </p:sp>
    </p:spTree>
    <p:extLst>
      <p:ext uri="{BB962C8B-B14F-4D97-AF65-F5344CB8AC3E}">
        <p14:creationId xmlns:p14="http://schemas.microsoft.com/office/powerpoint/2010/main" val="22720112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24</a:t>
            </a:fld>
            <a:endParaRPr lang="zh-CN" altLang="en-US"/>
          </a:p>
        </p:txBody>
      </p:sp>
    </p:spTree>
    <p:extLst>
      <p:ext uri="{BB962C8B-B14F-4D97-AF65-F5344CB8AC3E}">
        <p14:creationId xmlns:p14="http://schemas.microsoft.com/office/powerpoint/2010/main" val="38132265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25</a:t>
            </a:fld>
            <a:endParaRPr lang="zh-CN" altLang="en-US"/>
          </a:p>
        </p:txBody>
      </p:sp>
    </p:spTree>
    <p:extLst>
      <p:ext uri="{BB962C8B-B14F-4D97-AF65-F5344CB8AC3E}">
        <p14:creationId xmlns:p14="http://schemas.microsoft.com/office/powerpoint/2010/main" val="1162529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26</a:t>
            </a:fld>
            <a:endParaRPr lang="zh-CN" altLang="en-US"/>
          </a:p>
        </p:txBody>
      </p:sp>
    </p:spTree>
    <p:extLst>
      <p:ext uri="{BB962C8B-B14F-4D97-AF65-F5344CB8AC3E}">
        <p14:creationId xmlns:p14="http://schemas.microsoft.com/office/powerpoint/2010/main" val="15438953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27</a:t>
            </a:fld>
            <a:endParaRPr lang="zh-CN" altLang="en-US"/>
          </a:p>
        </p:txBody>
      </p:sp>
    </p:spTree>
    <p:extLst>
      <p:ext uri="{BB962C8B-B14F-4D97-AF65-F5344CB8AC3E}">
        <p14:creationId xmlns:p14="http://schemas.microsoft.com/office/powerpoint/2010/main" val="27808697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28</a:t>
            </a:fld>
            <a:endParaRPr lang="zh-CN" altLang="en-US"/>
          </a:p>
        </p:txBody>
      </p:sp>
    </p:spTree>
    <p:extLst>
      <p:ext uri="{BB962C8B-B14F-4D97-AF65-F5344CB8AC3E}">
        <p14:creationId xmlns:p14="http://schemas.microsoft.com/office/powerpoint/2010/main" val="2188101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29</a:t>
            </a:fld>
            <a:endParaRPr lang="zh-CN" altLang="en-US"/>
          </a:p>
        </p:txBody>
      </p:sp>
    </p:spTree>
    <p:extLst>
      <p:ext uri="{BB962C8B-B14F-4D97-AF65-F5344CB8AC3E}">
        <p14:creationId xmlns:p14="http://schemas.microsoft.com/office/powerpoint/2010/main" val="580798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54348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30</a:t>
            </a:fld>
            <a:endParaRPr lang="zh-CN" altLang="en-US"/>
          </a:p>
        </p:txBody>
      </p:sp>
    </p:spTree>
    <p:extLst>
      <p:ext uri="{BB962C8B-B14F-4D97-AF65-F5344CB8AC3E}">
        <p14:creationId xmlns:p14="http://schemas.microsoft.com/office/powerpoint/2010/main" val="40198061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31</a:t>
            </a:fld>
            <a:endParaRPr lang="zh-CN" altLang="en-US"/>
          </a:p>
        </p:txBody>
      </p:sp>
    </p:spTree>
    <p:extLst>
      <p:ext uri="{BB962C8B-B14F-4D97-AF65-F5344CB8AC3E}">
        <p14:creationId xmlns:p14="http://schemas.microsoft.com/office/powerpoint/2010/main" val="40915470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32</a:t>
            </a:fld>
            <a:endParaRPr lang="zh-CN" altLang="en-US"/>
          </a:p>
        </p:txBody>
      </p:sp>
    </p:spTree>
    <p:extLst>
      <p:ext uri="{BB962C8B-B14F-4D97-AF65-F5344CB8AC3E}">
        <p14:creationId xmlns:p14="http://schemas.microsoft.com/office/powerpoint/2010/main" val="23363696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33</a:t>
            </a:fld>
            <a:endParaRPr lang="zh-CN" altLang="en-US"/>
          </a:p>
        </p:txBody>
      </p:sp>
    </p:spTree>
    <p:extLst>
      <p:ext uri="{BB962C8B-B14F-4D97-AF65-F5344CB8AC3E}">
        <p14:creationId xmlns:p14="http://schemas.microsoft.com/office/powerpoint/2010/main" val="36381626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34</a:t>
            </a:fld>
            <a:endParaRPr lang="zh-CN" altLang="en-US"/>
          </a:p>
        </p:txBody>
      </p:sp>
    </p:spTree>
    <p:extLst>
      <p:ext uri="{BB962C8B-B14F-4D97-AF65-F5344CB8AC3E}">
        <p14:creationId xmlns:p14="http://schemas.microsoft.com/office/powerpoint/2010/main" val="6574482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35</a:t>
            </a:fld>
            <a:endParaRPr lang="zh-CN" altLang="en-US"/>
          </a:p>
        </p:txBody>
      </p:sp>
    </p:spTree>
    <p:extLst>
      <p:ext uri="{BB962C8B-B14F-4D97-AF65-F5344CB8AC3E}">
        <p14:creationId xmlns:p14="http://schemas.microsoft.com/office/powerpoint/2010/main" val="19049646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36</a:t>
            </a:fld>
            <a:endParaRPr lang="zh-CN" altLang="en-US"/>
          </a:p>
        </p:txBody>
      </p:sp>
    </p:spTree>
    <p:extLst>
      <p:ext uri="{BB962C8B-B14F-4D97-AF65-F5344CB8AC3E}">
        <p14:creationId xmlns:p14="http://schemas.microsoft.com/office/powerpoint/2010/main" val="39404691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37</a:t>
            </a:fld>
            <a:endParaRPr lang="zh-CN" altLang="en-US"/>
          </a:p>
        </p:txBody>
      </p:sp>
    </p:spTree>
    <p:extLst>
      <p:ext uri="{BB962C8B-B14F-4D97-AF65-F5344CB8AC3E}">
        <p14:creationId xmlns:p14="http://schemas.microsoft.com/office/powerpoint/2010/main" val="30625731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38</a:t>
            </a:fld>
            <a:endParaRPr lang="zh-CN" altLang="en-US"/>
          </a:p>
        </p:txBody>
      </p:sp>
    </p:spTree>
    <p:extLst>
      <p:ext uri="{BB962C8B-B14F-4D97-AF65-F5344CB8AC3E}">
        <p14:creationId xmlns:p14="http://schemas.microsoft.com/office/powerpoint/2010/main" val="9376979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39</a:t>
            </a:fld>
            <a:endParaRPr lang="zh-CN" altLang="en-US"/>
          </a:p>
        </p:txBody>
      </p:sp>
    </p:spTree>
    <p:extLst>
      <p:ext uri="{BB962C8B-B14F-4D97-AF65-F5344CB8AC3E}">
        <p14:creationId xmlns:p14="http://schemas.microsoft.com/office/powerpoint/2010/main" val="3182867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71117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40</a:t>
            </a:fld>
            <a:endParaRPr lang="zh-CN" altLang="en-US"/>
          </a:p>
        </p:txBody>
      </p:sp>
    </p:spTree>
    <p:extLst>
      <p:ext uri="{BB962C8B-B14F-4D97-AF65-F5344CB8AC3E}">
        <p14:creationId xmlns:p14="http://schemas.microsoft.com/office/powerpoint/2010/main" val="16638248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41</a:t>
            </a:fld>
            <a:endParaRPr lang="zh-CN" altLang="en-US"/>
          </a:p>
        </p:txBody>
      </p:sp>
    </p:spTree>
    <p:extLst>
      <p:ext uri="{BB962C8B-B14F-4D97-AF65-F5344CB8AC3E}">
        <p14:creationId xmlns:p14="http://schemas.microsoft.com/office/powerpoint/2010/main" val="3226552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42</a:t>
            </a:fld>
            <a:endParaRPr lang="zh-CN" altLang="en-US"/>
          </a:p>
        </p:txBody>
      </p:sp>
    </p:spTree>
    <p:extLst>
      <p:ext uri="{BB962C8B-B14F-4D97-AF65-F5344CB8AC3E}">
        <p14:creationId xmlns:p14="http://schemas.microsoft.com/office/powerpoint/2010/main" val="42921662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43</a:t>
            </a:fld>
            <a:endParaRPr lang="zh-CN" altLang="en-US"/>
          </a:p>
        </p:txBody>
      </p:sp>
    </p:spTree>
    <p:extLst>
      <p:ext uri="{BB962C8B-B14F-4D97-AF65-F5344CB8AC3E}">
        <p14:creationId xmlns:p14="http://schemas.microsoft.com/office/powerpoint/2010/main" val="38989233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44</a:t>
            </a:fld>
            <a:endParaRPr lang="zh-CN" altLang="en-US"/>
          </a:p>
        </p:txBody>
      </p:sp>
    </p:spTree>
    <p:extLst>
      <p:ext uri="{BB962C8B-B14F-4D97-AF65-F5344CB8AC3E}">
        <p14:creationId xmlns:p14="http://schemas.microsoft.com/office/powerpoint/2010/main" val="18627534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913F1ED-9E57-47BA-B863-F52E0E2A04FF}" type="slidenum">
              <a:rPr lang="zh-CN" altLang="en-US" smtClean="0"/>
              <a:t>45</a:t>
            </a:fld>
            <a:endParaRPr lang="zh-CN" altLang="en-US"/>
          </a:p>
        </p:txBody>
      </p:sp>
    </p:spTree>
    <p:extLst>
      <p:ext uri="{BB962C8B-B14F-4D97-AF65-F5344CB8AC3E}">
        <p14:creationId xmlns:p14="http://schemas.microsoft.com/office/powerpoint/2010/main" val="31555615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913F1ED-9E57-47BA-B863-F52E0E2A04FF}" type="slidenum">
              <a:rPr lang="zh-CN" altLang="en-US" smtClean="0"/>
              <a:t>46</a:t>
            </a:fld>
            <a:endParaRPr lang="zh-CN" altLang="en-US"/>
          </a:p>
        </p:txBody>
      </p:sp>
    </p:spTree>
    <p:extLst>
      <p:ext uri="{BB962C8B-B14F-4D97-AF65-F5344CB8AC3E}">
        <p14:creationId xmlns:p14="http://schemas.microsoft.com/office/powerpoint/2010/main" val="32276379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438448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913F1ED-9E57-47BA-B863-F52E0E2A04FF}" type="slidenum">
              <a:rPr lang="zh-CN" altLang="en-US" smtClean="0"/>
              <a:t>48</a:t>
            </a:fld>
            <a:endParaRPr lang="zh-CN" altLang="en-US"/>
          </a:p>
        </p:txBody>
      </p:sp>
    </p:spTree>
    <p:extLst>
      <p:ext uri="{BB962C8B-B14F-4D97-AF65-F5344CB8AC3E}">
        <p14:creationId xmlns:p14="http://schemas.microsoft.com/office/powerpoint/2010/main" val="39775535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913F1ED-9E57-47BA-B863-F52E0E2A04FF}" type="slidenum">
              <a:rPr lang="zh-CN" altLang="en-US" smtClean="0"/>
              <a:t>49</a:t>
            </a:fld>
            <a:endParaRPr lang="zh-CN" altLang="en-US"/>
          </a:p>
        </p:txBody>
      </p:sp>
    </p:spTree>
    <p:extLst>
      <p:ext uri="{BB962C8B-B14F-4D97-AF65-F5344CB8AC3E}">
        <p14:creationId xmlns:p14="http://schemas.microsoft.com/office/powerpoint/2010/main" val="2385348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2101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28287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00996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13F1ED-9E57-47BA-B863-F52E0E2A0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83221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13F1ED-9E57-47BA-B863-F52E0E2A04FF}" type="slidenum">
              <a:rPr lang="zh-CN" altLang="en-US" smtClean="0"/>
              <a:t>9</a:t>
            </a:fld>
            <a:endParaRPr lang="zh-CN" altLang="en-US"/>
          </a:p>
        </p:txBody>
      </p:sp>
    </p:spTree>
    <p:extLst>
      <p:ext uri="{BB962C8B-B14F-4D97-AF65-F5344CB8AC3E}">
        <p14:creationId xmlns:p14="http://schemas.microsoft.com/office/powerpoint/2010/main" val="3490814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1"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3" name="直接连接符 12"/>
          <p:cNvCxnSpPr/>
          <p:nvPr userDrawn="1"/>
        </p:nvCxnSpPr>
        <p:spPr>
          <a:xfrm>
            <a:off x="0" y="1011663"/>
            <a:ext cx="12192000" cy="0"/>
          </a:xfrm>
          <a:prstGeom prst="line">
            <a:avLst/>
          </a:prstGeom>
          <a:ln w="19050">
            <a:solidFill>
              <a:srgbClr val="C00000"/>
            </a:solidFill>
            <a:prstDash val="solid"/>
          </a:ln>
          <a:effectLst>
            <a:outerShdw blurRad="50800" dist="254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TextBox 9"/>
          <p:cNvSpPr txBox="1"/>
          <p:nvPr userDrawn="1"/>
        </p:nvSpPr>
        <p:spPr>
          <a:xfrm>
            <a:off x="8305181" y="337018"/>
            <a:ext cx="3685624" cy="461665"/>
          </a:xfrm>
          <a:prstGeom prst="rect">
            <a:avLst/>
          </a:prstGeom>
          <a:noFill/>
          <a:effectLst>
            <a:outerShdw blurRad="50800" dist="38100" dir="5400000" algn="t" rotWithShape="0">
              <a:prstClr val="black">
                <a:alpha val="40000"/>
              </a:prstClr>
            </a:outerShdw>
          </a:effectLst>
        </p:spPr>
        <p:txBody>
          <a:bodyPr wrap="none" rtlCol="0">
            <a:spAutoFit/>
          </a:bodyPr>
          <a:lstStyle/>
          <a:p>
            <a:r>
              <a:rPr lang="en-US" altLang="zh-CN" sz="2400" b="0" spc="-300" dirty="0" smtClean="0">
                <a:solidFill>
                  <a:srgbClr val="C8020B"/>
                </a:solidFill>
                <a:latin typeface="华文行楷" panose="02010800040101010101" pitchFamily="2" charset="-122"/>
                <a:ea typeface="华文行楷" panose="02010800040101010101" pitchFamily="2" charset="-122"/>
              </a:rPr>
              <a:t>《</a:t>
            </a:r>
            <a:r>
              <a:rPr lang="zh-CN" altLang="en-US" sz="2400" b="0" spc="-300" dirty="0" smtClean="0">
                <a:solidFill>
                  <a:srgbClr val="C8020B"/>
                </a:solidFill>
                <a:latin typeface="华文行楷" panose="02010800040101010101" pitchFamily="2" charset="-122"/>
                <a:ea typeface="华文行楷" panose="02010800040101010101" pitchFamily="2" charset="-122"/>
              </a:rPr>
              <a:t>中国共产党支部工作条例</a:t>
            </a:r>
            <a:r>
              <a:rPr lang="en-US" altLang="zh-CN" sz="2400" b="0" spc="-300" dirty="0" smtClean="0">
                <a:solidFill>
                  <a:srgbClr val="C8020B"/>
                </a:solidFill>
                <a:latin typeface="华文行楷" panose="02010800040101010101" pitchFamily="2" charset="-122"/>
                <a:ea typeface="华文行楷" panose="02010800040101010101" pitchFamily="2" charset="-122"/>
              </a:rPr>
              <a:t>》</a:t>
            </a:r>
            <a:endParaRPr lang="zh-CN" altLang="en-US" sz="2400" b="0" spc="-300" dirty="0">
              <a:solidFill>
                <a:srgbClr val="C8020B"/>
              </a:solidFill>
              <a:latin typeface="华文行楷" panose="02010800040101010101" pitchFamily="2" charset="-122"/>
              <a:ea typeface="华文行楷" panose="02010800040101010101" pitchFamily="2" charset="-122"/>
            </a:endParaRPr>
          </a:p>
        </p:txBody>
      </p:sp>
      <p:grpSp>
        <p:nvGrpSpPr>
          <p:cNvPr id="22" name="组合 21"/>
          <p:cNvGrpSpPr/>
          <p:nvPr userDrawn="1"/>
        </p:nvGrpSpPr>
        <p:grpSpPr>
          <a:xfrm>
            <a:off x="6887097" y="123393"/>
            <a:ext cx="1423699" cy="764880"/>
            <a:chOff x="5142872" y="142712"/>
            <a:chExt cx="1423698" cy="764880"/>
          </a:xfrm>
        </p:grpSpPr>
        <p:pic>
          <p:nvPicPr>
            <p:cNvPr id="16" name="Picture 2" descr="C:\Users\xb\Desktop\素材--党建\PNG--党（国）徽旗\党旗红旗\16sucai_201507091736.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477365" y="301332"/>
              <a:ext cx="1089205" cy="571349"/>
            </a:xfrm>
            <a:prstGeom prst="rect">
              <a:avLst/>
            </a:prstGeom>
            <a:noFill/>
            <a:extLst>
              <a:ext uri="{909E8E84-426E-40DD-AFC4-6F175D3DCCD1}">
                <a14:hiddenFill xmlns:a14="http://schemas.microsoft.com/office/drawing/2010/main">
                  <a:solidFill>
                    <a:srgbClr val="FFFFFF"/>
                  </a:solidFill>
                </a14:hiddenFill>
              </a:ext>
            </a:extLst>
          </p:spPr>
        </p:pic>
        <p:pic>
          <p:nvPicPr>
            <p:cNvPr id="21" name="图片 2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42872" y="142712"/>
              <a:ext cx="821961" cy="764880"/>
            </a:xfrm>
            <a:prstGeom prst="rect">
              <a:avLst/>
            </a:prstGeom>
          </p:spPr>
        </p:pic>
      </p:grpSp>
      <p:pic>
        <p:nvPicPr>
          <p:cNvPr id="23" name="图片 22"/>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 y="2"/>
            <a:ext cx="2469823" cy="1104921"/>
          </a:xfrm>
          <a:prstGeom prst="rect">
            <a:avLst/>
          </a:prstGeom>
        </p:spPr>
      </p:pic>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46000" fill="hold" nodeType="withEffect" p14:presetBounceEnd="49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49000">
                                          <p:cBhvr additive="base">
                                            <p:cTn id="7" dur="1260" fill="hold"/>
                                            <p:tgtEl>
                                              <p:spTgt spid="23"/>
                                            </p:tgtEl>
                                            <p:attrNameLst>
                                              <p:attrName>ppt_x</p:attrName>
                                            </p:attrNameLst>
                                          </p:cBhvr>
                                          <p:tavLst>
                                            <p:tav tm="0">
                                              <p:val>
                                                <p:strVal val="#ppt_x"/>
                                              </p:val>
                                            </p:tav>
                                            <p:tav tm="100000">
                                              <p:val>
                                                <p:strVal val="#ppt_x"/>
                                              </p:val>
                                            </p:tav>
                                          </p:tavLst>
                                        </p:anim>
                                        <p:anim calcmode="lin" valueType="num" p14:bounceEnd="49000">
                                          <p:cBhvr additive="base">
                                            <p:cTn id="8" dur="126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750"/>
                                            <p:tgtEl>
                                              <p:spTgt spid="13"/>
                                            </p:tgtEl>
                                          </p:cBhvr>
                                        </p:animEffect>
                                      </p:childTnLst>
                                    </p:cTn>
                                  </p:par>
                                </p:childTnLst>
                              </p:cTn>
                            </p:par>
                            <p:par>
                              <p:cTn id="13" fill="hold">
                                <p:stCondLst>
                                  <p:cond delay="2250"/>
                                </p:stCondLst>
                                <p:childTnLst>
                                  <p:par>
                                    <p:cTn id="14" presetID="10" presetClass="entr" presetSubtype="0"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4600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260" fill="hold"/>
                                            <p:tgtEl>
                                              <p:spTgt spid="23"/>
                                            </p:tgtEl>
                                            <p:attrNameLst>
                                              <p:attrName>ppt_x</p:attrName>
                                            </p:attrNameLst>
                                          </p:cBhvr>
                                          <p:tavLst>
                                            <p:tav tm="0">
                                              <p:val>
                                                <p:strVal val="#ppt_x"/>
                                              </p:val>
                                            </p:tav>
                                            <p:tav tm="100000">
                                              <p:val>
                                                <p:strVal val="#ppt_x"/>
                                              </p:val>
                                            </p:tav>
                                          </p:tavLst>
                                        </p:anim>
                                        <p:anim calcmode="lin" valueType="num">
                                          <p:cBhvr additive="base">
                                            <p:cTn id="8" dur="126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750"/>
                                            <p:tgtEl>
                                              <p:spTgt spid="13"/>
                                            </p:tgtEl>
                                          </p:cBhvr>
                                        </p:animEffect>
                                      </p:childTnLst>
                                    </p:cTn>
                                  </p:par>
                                </p:childTnLst>
                              </p:cTn>
                            </p:par>
                            <p:par>
                              <p:cTn id="13" fill="hold">
                                <p:stCondLst>
                                  <p:cond delay="2250"/>
                                </p:stCondLst>
                                <p:childTnLst>
                                  <p:par>
                                    <p:cTn id="14" presetID="10" presetClass="entr" presetSubtype="0"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1"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01430E8-0415-4E9C-9897-C6B23FB519DA}" type="datetimeFigureOut">
              <a:rPr lang="zh-CN" altLang="en-US" smtClean="0"/>
              <a:t>2018/12/12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974F96-5084-4492-B9F7-4B5467C81E7A}"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1430E8-0415-4E9C-9897-C6B23FB519DA}" type="datetimeFigureOut">
              <a:rPr lang="zh-CN" altLang="en-US" smtClean="0"/>
              <a:t>2018/12/12</a:t>
            </a:fld>
            <a:endParaRPr lang="zh-CN" altLang="en-US"/>
          </a:p>
        </p:txBody>
      </p:sp>
      <p:sp>
        <p:nvSpPr>
          <p:cNvPr id="5" name="页脚占位符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74F96-5084-4492-B9F7-4B5467C81E7A}"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1.jpeg"/><Relationship Id="rId10"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5.xml"/><Relationship Id="rId5" Type="http://schemas.openxmlformats.org/officeDocument/2006/relationships/image" Target="../media/image10.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6.xml"/><Relationship Id="rId5" Type="http://schemas.openxmlformats.org/officeDocument/2006/relationships/image" Target="../media/image11.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image" Target="../media/image12.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13.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14.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10.xml"/><Relationship Id="rId5" Type="http://schemas.openxmlformats.org/officeDocument/2006/relationships/image" Target="../media/image15.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11.xml"/><Relationship Id="rId5" Type="http://schemas.openxmlformats.org/officeDocument/2006/relationships/image" Target="../media/image16.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12.xml"/><Relationship Id="rId5" Type="http://schemas.openxmlformats.org/officeDocument/2006/relationships/image" Target="../media/image17.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13.xml"/><Relationship Id="rId5" Type="http://schemas.openxmlformats.org/officeDocument/2006/relationships/image" Target="../media/image18.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14.xml"/><Relationship Id="rId5" Type="http://schemas.openxmlformats.org/officeDocument/2006/relationships/image" Target="../media/image1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15.xml"/><Relationship Id="rId5" Type="http://schemas.openxmlformats.org/officeDocument/2006/relationships/image" Target="../media/image20.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16.xml"/><Relationship Id="rId5" Type="http://schemas.openxmlformats.org/officeDocument/2006/relationships/image" Target="../media/image21.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17.xml"/><Relationship Id="rId5" Type="http://schemas.openxmlformats.org/officeDocument/2006/relationships/image" Target="../media/image22.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21.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27.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xml"/><Relationship Id="rId1" Type="http://schemas.openxmlformats.org/officeDocument/2006/relationships/tags" Target="../tags/tag28.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29.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tags" Target="../tags/tag30.xml"/><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31.x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32.xml"/><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tags" Target="../tags/tag36.xml"/></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tags" Target="../tags/tag37.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4.xml"/><Relationship Id="rId1" Type="http://schemas.openxmlformats.org/officeDocument/2006/relationships/tags" Target="../tags/tag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0" y="2937784"/>
            <a:ext cx="12192000" cy="3920216"/>
          </a:xfrm>
          <a:prstGeom prst="rect">
            <a:avLst/>
          </a:prstGeom>
        </p:spPr>
      </p:pic>
      <p:pic>
        <p:nvPicPr>
          <p:cNvPr id="4" name="图片 3"/>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0" y="5839154"/>
            <a:ext cx="10058400" cy="1018846"/>
          </a:xfrm>
          <a:prstGeom prst="rect">
            <a:avLst/>
          </a:prstGeom>
        </p:spPr>
      </p:pic>
      <p:pic>
        <p:nvPicPr>
          <p:cNvPr id="5" name="图片 4"/>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0" y="0"/>
            <a:ext cx="4825397" cy="2158730"/>
          </a:xfrm>
          <a:prstGeom prst="rect">
            <a:avLst/>
          </a:prstGeom>
        </p:spPr>
      </p:pic>
      <p:pic>
        <p:nvPicPr>
          <p:cNvPr id="7" name="图片 6"/>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249145" y="4165939"/>
            <a:ext cx="5942857" cy="2692063"/>
          </a:xfrm>
          <a:prstGeom prst="rect">
            <a:avLst/>
          </a:prstGeom>
        </p:spPr>
      </p:pic>
      <p:pic>
        <p:nvPicPr>
          <p:cNvPr id="8" name="图片 7"/>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5145177" y="311956"/>
            <a:ext cx="1901645" cy="1769586"/>
          </a:xfrm>
          <a:prstGeom prst="rect">
            <a:avLst/>
          </a:prstGeom>
        </p:spPr>
      </p:pic>
      <p:sp>
        <p:nvSpPr>
          <p:cNvPr id="2" name="矩形 1"/>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11" name="矩形 10"/>
          <p:cNvSpPr/>
          <p:nvPr>
            <p:custDataLst>
              <p:tags r:id="rId2"/>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矩形 2"/>
          <p:cNvSpPr/>
          <p:nvPr/>
        </p:nvSpPr>
        <p:spPr>
          <a:xfrm>
            <a:off x="1481594" y="2406002"/>
            <a:ext cx="9228808" cy="923330"/>
          </a:xfrm>
          <a:prstGeom prst="rect">
            <a:avLst/>
          </a:prstGeom>
          <a:noFill/>
        </p:spPr>
        <p:txBody>
          <a:bodyPr wrap="none" lIns="91440" tIns="45720" rIns="91440" bIns="45720">
            <a:spAutoFit/>
          </a:bodyPr>
          <a:lstStyle/>
          <a:p>
            <a:pPr algn="ctr"/>
            <a:r>
              <a:rPr lang="en-US" altLang="zh-CN" sz="5400" b="1" dirty="0" smtClean="0">
                <a:ln w="6600">
                  <a:solidFill>
                    <a:schemeClr val="bg1"/>
                  </a:solidFill>
                  <a:prstDash val="solid"/>
                </a:ln>
                <a:solidFill>
                  <a:srgbClr val="FF0000"/>
                </a:solidFill>
                <a:effectLst>
                  <a:outerShdw blurRad="50800" dist="38100" dir="2700000" algn="tl" rotWithShape="0">
                    <a:prstClr val="black">
                      <a:alpha val="40000"/>
                    </a:prstClr>
                  </a:outerShdw>
                </a:effectLst>
                <a:latin typeface="黑体" panose="02010609060101010101" pitchFamily="49" charset="-122"/>
                <a:ea typeface="黑体" panose="02010609060101010101" pitchFamily="49" charset="-122"/>
              </a:rPr>
              <a:t>《</a:t>
            </a:r>
            <a:r>
              <a:rPr lang="zh-CN" altLang="en-US" sz="5400" b="1" dirty="0" smtClean="0">
                <a:ln w="6600">
                  <a:solidFill>
                    <a:schemeClr val="bg1"/>
                  </a:solidFill>
                  <a:prstDash val="solid"/>
                </a:ln>
                <a:solidFill>
                  <a:srgbClr val="FF0000"/>
                </a:solidFill>
                <a:effectLst>
                  <a:outerShdw blurRad="50800" dist="38100" dir="2700000" algn="tl" rotWithShape="0">
                    <a:prstClr val="black">
                      <a:alpha val="40000"/>
                    </a:prstClr>
                  </a:outerShdw>
                </a:effectLst>
                <a:latin typeface="黑体" panose="02010609060101010101" pitchFamily="49" charset="-122"/>
                <a:ea typeface="黑体" panose="02010609060101010101" pitchFamily="49" charset="-122"/>
              </a:rPr>
              <a:t>中国共产党支部工作条例</a:t>
            </a:r>
            <a:r>
              <a:rPr lang="en-US" altLang="zh-CN" sz="5400" b="1" dirty="0" smtClean="0">
                <a:ln w="6600">
                  <a:solidFill>
                    <a:schemeClr val="bg1"/>
                  </a:solidFill>
                  <a:prstDash val="solid"/>
                </a:ln>
                <a:solidFill>
                  <a:srgbClr val="FF0000"/>
                </a:solidFill>
                <a:effectLst>
                  <a:outerShdw blurRad="50800" dist="38100" dir="2700000" algn="tl" rotWithShape="0">
                    <a:prstClr val="black">
                      <a:alpha val="40000"/>
                    </a:prstClr>
                  </a:outerShdw>
                </a:effectLst>
                <a:latin typeface="黑体" panose="02010609060101010101" pitchFamily="49" charset="-122"/>
                <a:ea typeface="黑体" panose="02010609060101010101" pitchFamily="49" charset="-122"/>
              </a:rPr>
              <a:t>》</a:t>
            </a:r>
            <a:endParaRPr lang="zh-CN" altLang="en-US" sz="5400" b="1" dirty="0">
              <a:ln w="6600">
                <a:solidFill>
                  <a:schemeClr val="bg1"/>
                </a:solidFill>
                <a:prstDash val="solid"/>
              </a:ln>
              <a:solidFill>
                <a:srgbClr val="FF0000"/>
              </a:solidFill>
              <a:effectLst>
                <a:outerShdw blurRad="50800" dist="38100" dir="2700000" algn="tl" rotWithShape="0">
                  <a:prstClr val="black">
                    <a:alpha val="40000"/>
                  </a:prstClr>
                </a:outerShdw>
              </a:effectLst>
              <a:latin typeface="黑体" panose="02010609060101010101" pitchFamily="49" charset="-122"/>
              <a:ea typeface="黑体" panose="02010609060101010101" pitchFamily="49" charset="-122"/>
            </a:endParaRPr>
          </a:p>
        </p:txBody>
      </p:sp>
      <p:sp>
        <p:nvSpPr>
          <p:cNvPr id="10" name="矩形 9"/>
          <p:cNvSpPr/>
          <p:nvPr/>
        </p:nvSpPr>
        <p:spPr>
          <a:xfrm>
            <a:off x="3737820" y="4463938"/>
            <a:ext cx="4716356" cy="1077218"/>
          </a:xfrm>
          <a:prstGeom prst="rect">
            <a:avLst/>
          </a:prstGeom>
          <a:noFill/>
        </p:spPr>
        <p:txBody>
          <a:bodyPr wrap="none" lIns="91440" tIns="45720" rIns="91440" bIns="45720">
            <a:spAutoFit/>
          </a:bodyPr>
          <a:lstStyle/>
          <a:p>
            <a:pPr algn="ctr"/>
            <a:r>
              <a:rPr lang="zh-CN" altLang="en-US" sz="3200" b="1" dirty="0" smtClean="0">
                <a:ln w="6600">
                  <a:solidFill>
                    <a:schemeClr val="bg1"/>
                  </a:solidFill>
                  <a:prstDash val="solid"/>
                </a:ln>
                <a:solidFill>
                  <a:srgbClr val="0070C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rPr>
              <a:t>北京交通大学党委组织部</a:t>
            </a:r>
            <a:endParaRPr lang="en-US" altLang="zh-CN" sz="3200" b="1" dirty="0" smtClean="0">
              <a:ln w="6600">
                <a:solidFill>
                  <a:schemeClr val="bg1"/>
                </a:solidFill>
                <a:prstDash val="solid"/>
              </a:ln>
              <a:solidFill>
                <a:srgbClr val="0070C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endParaRPr>
          </a:p>
          <a:p>
            <a:pPr algn="ctr"/>
            <a:r>
              <a:rPr lang="en-US" altLang="zh-CN" sz="3200" b="1" dirty="0" smtClean="0">
                <a:ln w="6600">
                  <a:solidFill>
                    <a:schemeClr val="bg1"/>
                  </a:solidFill>
                  <a:prstDash val="solid"/>
                </a:ln>
                <a:solidFill>
                  <a:srgbClr val="0070C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rPr>
              <a:t>2018</a:t>
            </a:r>
            <a:r>
              <a:rPr lang="zh-CN" altLang="en-US" sz="3200" b="1" dirty="0" smtClean="0">
                <a:ln w="6600">
                  <a:solidFill>
                    <a:schemeClr val="bg1"/>
                  </a:solidFill>
                  <a:prstDash val="solid"/>
                </a:ln>
                <a:solidFill>
                  <a:srgbClr val="0070C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rPr>
              <a:t>年</a:t>
            </a:r>
            <a:r>
              <a:rPr lang="en-US" altLang="zh-CN" sz="3200" b="1" dirty="0" smtClean="0">
                <a:ln w="6600">
                  <a:solidFill>
                    <a:schemeClr val="bg1"/>
                  </a:solidFill>
                  <a:prstDash val="solid"/>
                </a:ln>
                <a:solidFill>
                  <a:srgbClr val="0070C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rPr>
              <a:t>11</a:t>
            </a:r>
            <a:r>
              <a:rPr lang="zh-CN" altLang="en-US" sz="3200" b="1" dirty="0" smtClean="0">
                <a:ln w="6600">
                  <a:solidFill>
                    <a:schemeClr val="bg1"/>
                  </a:solidFill>
                  <a:prstDash val="solid"/>
                </a:ln>
                <a:solidFill>
                  <a:srgbClr val="0070C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rPr>
              <a:t>月</a:t>
            </a:r>
            <a:endParaRPr lang="zh-CN" altLang="en-US" sz="3200" b="1" dirty="0">
              <a:ln w="6600">
                <a:solidFill>
                  <a:schemeClr val="bg1"/>
                </a:solidFill>
                <a:prstDash val="solid"/>
              </a:ln>
              <a:solidFill>
                <a:srgbClr val="0070C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76000" fill="hold" nodeType="withEffect" p14:presetBounceEnd="7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76000">
                                          <p:cBhvr additive="base">
                                            <p:cTn id="7" dur="1500" fill="hold"/>
                                            <p:tgtEl>
                                              <p:spTgt spid="5"/>
                                            </p:tgtEl>
                                            <p:attrNameLst>
                                              <p:attrName>ppt_x</p:attrName>
                                            </p:attrNameLst>
                                          </p:cBhvr>
                                          <p:tavLst>
                                            <p:tav tm="0">
                                              <p:val>
                                                <p:strVal val="#ppt_x"/>
                                              </p:val>
                                            </p:tav>
                                            <p:tav tm="100000">
                                              <p:val>
                                                <p:strVal val="#ppt_x"/>
                                              </p:val>
                                            </p:tav>
                                          </p:tavLst>
                                        </p:anim>
                                        <p:anim calcmode="lin" valueType="num" p14:bounceEnd="76000">
                                          <p:cBhvr additive="base">
                                            <p:cTn id="8" dur="1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4" accel="69000" fill="hold" nodeType="afterEffect" p14:presetBounceEnd="69000">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14:bounceEnd="69000">
                                          <p:cBhvr additive="base">
                                            <p:cTn id="12" dur="1250" fill="hold"/>
                                            <p:tgtEl>
                                              <p:spTgt spid="6"/>
                                            </p:tgtEl>
                                            <p:attrNameLst>
                                              <p:attrName>ppt_x</p:attrName>
                                            </p:attrNameLst>
                                          </p:cBhvr>
                                          <p:tavLst>
                                            <p:tav tm="0">
                                              <p:val>
                                                <p:strVal val="#ppt_x"/>
                                              </p:val>
                                            </p:tav>
                                            <p:tav tm="100000">
                                              <p:val>
                                                <p:strVal val="#ppt_x"/>
                                              </p:val>
                                            </p:tav>
                                          </p:tavLst>
                                        </p:anim>
                                        <p:anim calcmode="lin" valueType="num" p14:bounceEnd="69000">
                                          <p:cBhvr additive="base">
                                            <p:cTn id="13" dur="12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275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750"/>
                                            <p:tgtEl>
                                              <p:spTgt spid="4"/>
                                            </p:tgtEl>
                                          </p:cBhvr>
                                        </p:animEffect>
                                      </p:childTnLst>
                                    </p:cTn>
                                  </p:par>
                                </p:childTnLst>
                              </p:cTn>
                            </p:par>
                            <p:par>
                              <p:cTn id="18" fill="hold">
                                <p:stCondLst>
                                  <p:cond delay="3500"/>
                                </p:stCondLst>
                                <p:childTnLst>
                                  <p:par>
                                    <p:cTn id="19" presetID="42"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par>
                              <p:cTn id="24" fill="hold">
                                <p:stCondLst>
                                  <p:cond delay="4500"/>
                                </p:stCondLst>
                                <p:childTnLst>
                                  <p:par>
                                    <p:cTn id="25" presetID="53" presetClass="entr" presetSubtype="16"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76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4" accel="69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250" fill="hold"/>
                                            <p:tgtEl>
                                              <p:spTgt spid="6"/>
                                            </p:tgtEl>
                                            <p:attrNameLst>
                                              <p:attrName>ppt_x</p:attrName>
                                            </p:attrNameLst>
                                          </p:cBhvr>
                                          <p:tavLst>
                                            <p:tav tm="0">
                                              <p:val>
                                                <p:strVal val="#ppt_x"/>
                                              </p:val>
                                            </p:tav>
                                            <p:tav tm="100000">
                                              <p:val>
                                                <p:strVal val="#ppt_x"/>
                                              </p:val>
                                            </p:tav>
                                          </p:tavLst>
                                        </p:anim>
                                        <p:anim calcmode="lin" valueType="num">
                                          <p:cBhvr additive="base">
                                            <p:cTn id="13" dur="12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275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750"/>
                                            <p:tgtEl>
                                              <p:spTgt spid="4"/>
                                            </p:tgtEl>
                                          </p:cBhvr>
                                        </p:animEffect>
                                      </p:childTnLst>
                                    </p:cTn>
                                  </p:par>
                                </p:childTnLst>
                              </p:cTn>
                            </p:par>
                            <p:par>
                              <p:cTn id="18" fill="hold">
                                <p:stCondLst>
                                  <p:cond delay="3500"/>
                                </p:stCondLst>
                                <p:childTnLst>
                                  <p:par>
                                    <p:cTn id="19" presetID="42"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par>
                              <p:cTn id="24" fill="hold">
                                <p:stCondLst>
                                  <p:cond delay="4500"/>
                                </p:stCondLst>
                                <p:childTnLst>
                                  <p:par>
                                    <p:cTn id="25" presetID="53" presetClass="entr" presetSubtype="16"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5262979"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制定遵循的原则</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034575" y="2015811"/>
            <a:ext cx="8630952" cy="4154984"/>
          </a:xfrm>
          <a:prstGeom prst="rect">
            <a:avLst/>
          </a:prstGeom>
          <a:noFill/>
        </p:spPr>
        <p:txBody>
          <a:bodyPr wrap="square" rtlCol="0">
            <a:spAutoFit/>
          </a:bodyPr>
          <a:lstStyle/>
          <a:p>
            <a:r>
              <a:rPr lang="en-US" altLang="zh-CN" sz="2400" b="1" dirty="0">
                <a:solidFill>
                  <a:srgbClr val="C8020B"/>
                </a:solidFill>
                <a:latin typeface="微软雅黑" panose="020B0503020204020204" pitchFamily="34" charset="-122"/>
                <a:ea typeface="微软雅黑" panose="020B0503020204020204" pitchFamily="34" charset="-122"/>
              </a:rPr>
              <a:t>·  </a:t>
            </a:r>
            <a:r>
              <a:rPr lang="zh-CN" altLang="en-US" sz="2400" b="1" dirty="0">
                <a:solidFill>
                  <a:srgbClr val="C8020B"/>
                </a:solidFill>
                <a:latin typeface="微软雅黑" panose="020B0503020204020204" pitchFamily="34" charset="-122"/>
                <a:ea typeface="微软雅黑" panose="020B0503020204020204" pitchFamily="34" charset="-122"/>
              </a:rPr>
              <a:t>三是坚持问题导向和求解思维</a:t>
            </a:r>
            <a:r>
              <a:rPr lang="zh-CN" altLang="en-US" sz="2400" dirty="0"/>
              <a:t/>
            </a:r>
            <a:br>
              <a:rPr lang="zh-CN" altLang="en-US" sz="2400" dirty="0"/>
            </a:br>
            <a:r>
              <a:rPr lang="zh-CN" altLang="en-US" sz="2400" dirty="0"/>
              <a:t>         </a:t>
            </a:r>
            <a:r>
              <a:rPr lang="zh-CN" altLang="en-US" sz="2400" b="1" dirty="0"/>
              <a:t>针对党支部建设在功能定位、组织设置、工作运行等方面存在的突出问题，从制度建没层面补齐短板、形成规范。</a:t>
            </a:r>
          </a:p>
          <a:p>
            <a:endParaRPr lang="en-US" altLang="zh-CN" sz="2400" b="1" dirty="0" smtClean="0"/>
          </a:p>
          <a:p>
            <a:r>
              <a:rPr lang="en-US" altLang="zh-CN" sz="2400" b="1" dirty="0" smtClean="0">
                <a:solidFill>
                  <a:srgbClr val="C8020B"/>
                </a:solidFill>
                <a:latin typeface="微软雅黑" panose="020B0503020204020204" pitchFamily="34" charset="-122"/>
                <a:ea typeface="微软雅黑" panose="020B0503020204020204" pitchFamily="34" charset="-122"/>
              </a:rPr>
              <a:t>·  </a:t>
            </a:r>
            <a:r>
              <a:rPr lang="zh-CN" altLang="en-US" sz="2400" b="1" dirty="0" smtClean="0">
                <a:solidFill>
                  <a:srgbClr val="C8020B"/>
                </a:solidFill>
                <a:latin typeface="微软雅黑" panose="020B0503020204020204" pitchFamily="34" charset="-122"/>
                <a:ea typeface="微软雅黑" panose="020B0503020204020204" pitchFamily="34" charset="-122"/>
              </a:rPr>
              <a:t>四</a:t>
            </a:r>
            <a:r>
              <a:rPr lang="zh-CN" altLang="en-US" sz="2400" b="1" dirty="0">
                <a:solidFill>
                  <a:srgbClr val="C8020B"/>
                </a:solidFill>
                <a:latin typeface="微软雅黑" panose="020B0503020204020204" pitchFamily="34" charset="-122"/>
                <a:ea typeface="微软雅黑" panose="020B0503020204020204" pitchFamily="34" charset="-122"/>
              </a:rPr>
              <a:t>是体现继承与创新相结合</a:t>
            </a:r>
          </a:p>
          <a:p>
            <a:r>
              <a:rPr lang="zh-CN" altLang="en-US" sz="2400" b="1" dirty="0" smtClean="0">
                <a:solidFill>
                  <a:srgbClr val="C8020B"/>
                </a:solidFill>
                <a:latin typeface="微软雅黑" panose="020B0503020204020204" pitchFamily="34" charset="-122"/>
                <a:ea typeface="微软雅黑" panose="020B0503020204020204" pitchFamily="34" charset="-122"/>
              </a:rPr>
              <a:t>     </a:t>
            </a:r>
            <a:r>
              <a:rPr lang="zh-CN" altLang="en-US" sz="2400" b="1" dirty="0"/>
              <a:t>传承我们党在革命、建设和改革历程中积家的党支部建设宝贵经验，总结提炼党的十八大以来抓基层打基础强支部的成功经验，固化为法规制度</a:t>
            </a:r>
            <a:r>
              <a:rPr lang="zh-CN" altLang="en-US" sz="2400" b="1" dirty="0" smtClean="0"/>
              <a:t>。</a:t>
            </a:r>
            <a:endParaRPr lang="en-US" altLang="zh-CN" sz="2400" b="1" dirty="0" smtClean="0"/>
          </a:p>
          <a:p>
            <a:endParaRPr lang="en-US" altLang="zh-CN" sz="2400" b="1" dirty="0"/>
          </a:p>
          <a:p>
            <a:r>
              <a:rPr lang="en-US" altLang="zh-CN" sz="2400" b="1" dirty="0" smtClean="0">
                <a:solidFill>
                  <a:srgbClr val="C8020B"/>
                </a:solidFill>
                <a:latin typeface="微软雅黑" panose="020B0503020204020204" pitchFamily="34" charset="-122"/>
                <a:ea typeface="微软雅黑" panose="020B0503020204020204" pitchFamily="34" charset="-122"/>
              </a:rPr>
              <a:t>·  </a:t>
            </a:r>
            <a:r>
              <a:rPr lang="zh-CN" altLang="en-US" sz="2400" b="1" dirty="0" smtClean="0">
                <a:solidFill>
                  <a:srgbClr val="C8020B"/>
                </a:solidFill>
                <a:latin typeface="微软雅黑" panose="020B0503020204020204" pitchFamily="34" charset="-122"/>
                <a:ea typeface="微软雅黑" panose="020B0503020204020204" pitchFamily="34" charset="-122"/>
              </a:rPr>
              <a:t>五</a:t>
            </a:r>
            <a:r>
              <a:rPr lang="zh-CN" altLang="en-US" sz="2400" b="1" dirty="0">
                <a:solidFill>
                  <a:srgbClr val="C8020B"/>
                </a:solidFill>
                <a:latin typeface="微软雅黑" panose="020B0503020204020204" pitchFamily="34" charset="-122"/>
                <a:ea typeface="微软雅黑" panose="020B0503020204020204" pitchFamily="34" charset="-122"/>
              </a:rPr>
              <a:t>是贴近基层实际操作需要</a:t>
            </a:r>
            <a:r>
              <a:rPr lang="zh-CN" altLang="en-US" sz="2400" dirty="0"/>
              <a:t/>
            </a:r>
            <a:br>
              <a:rPr lang="zh-CN" altLang="en-US" sz="2400" dirty="0"/>
            </a:br>
            <a:r>
              <a:rPr lang="zh-CN" altLang="en-US" sz="2400" dirty="0" smtClean="0"/>
              <a:t>       </a:t>
            </a:r>
            <a:r>
              <a:rPr lang="zh-CN" altLang="en-US" sz="2400" b="1" dirty="0" smtClean="0"/>
              <a:t>既</a:t>
            </a:r>
            <a:r>
              <a:rPr lang="zh-CN" altLang="en-US" sz="2400" b="1" dirty="0"/>
              <a:t>回应不同领域党支部特点，又力求规定明确、简便可行。</a:t>
            </a:r>
          </a:p>
        </p:txBody>
      </p:sp>
    </p:spTree>
    <p:extLst>
      <p:ext uri="{BB962C8B-B14F-4D97-AF65-F5344CB8AC3E}">
        <p14:creationId xmlns:p14="http://schemas.microsoft.com/office/powerpoint/2010/main" val="27146615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500"/>
                            </p:stCondLst>
                            <p:childTnLst>
                              <p:par>
                                <p:cTn id="22" presetID="2" presetClass="entr" presetSubtype="2" decel="100000" fill="hold" grpId="0" nodeType="afterEffect">
                                  <p:stCondLst>
                                    <p:cond delay="0"/>
                                  </p:stCondLst>
                                  <p:iterate type="lt">
                                    <p:tmPct val="10000"/>
                                  </p:iterate>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1+#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482469" y="-1"/>
            <a:ext cx="3267307" cy="5430129"/>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 name="矩形 4"/>
          <p:cNvSpPr/>
          <p:nvPr/>
        </p:nvSpPr>
        <p:spPr>
          <a:xfrm>
            <a:off x="7482467" y="6055112"/>
            <a:ext cx="3267308" cy="802888"/>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cxnSp>
        <p:nvCxnSpPr>
          <p:cNvPr id="6" name="直接连接符 5"/>
          <p:cNvCxnSpPr/>
          <p:nvPr/>
        </p:nvCxnSpPr>
        <p:spPr>
          <a:xfrm>
            <a:off x="7482468" y="5811165"/>
            <a:ext cx="470953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6" descr="G:\2016我图\两会\ooopic_10194892_b0c64675b11c678cafbc\004.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7482469" y="57192"/>
            <a:ext cx="3267305" cy="205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54657" y="2251574"/>
            <a:ext cx="2522928" cy="2347724"/>
          </a:xfrm>
          <a:prstGeom prst="rect">
            <a:avLst/>
          </a:prstGeom>
        </p:spPr>
      </p:pic>
      <p:sp>
        <p:nvSpPr>
          <p:cNvPr id="15" name="TextBox 14"/>
          <p:cNvSpPr txBox="1"/>
          <p:nvPr/>
        </p:nvSpPr>
        <p:spPr>
          <a:xfrm>
            <a:off x="7382106" y="6218867"/>
            <a:ext cx="3190052"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中国共产党</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Impact" panose="020B0806030902050204" pitchFamily="34" charset="0"/>
                <a:ea typeface="华文行楷" panose="02010800040101010101" pitchFamily="2" charset="-122"/>
                <a:cs typeface="+mn-cs"/>
              </a:rPr>
              <a:t>2018</a:t>
            </a:r>
          </a:p>
        </p:txBody>
      </p:sp>
      <p:grpSp>
        <p:nvGrpSpPr>
          <p:cNvPr id="16" name="组合 15"/>
          <p:cNvGrpSpPr/>
          <p:nvPr/>
        </p:nvGrpSpPr>
        <p:grpSpPr bwMode="auto">
          <a:xfrm>
            <a:off x="621438" y="4092938"/>
            <a:ext cx="6488840" cy="629919"/>
            <a:chOff x="3760453" y="2054456"/>
            <a:chExt cx="6832916" cy="726906"/>
          </a:xfrm>
        </p:grpSpPr>
        <p:sp>
          <p:nvSpPr>
            <p:cNvPr id="17" name="TextBox 124"/>
            <p:cNvSpPr txBox="1"/>
            <p:nvPr/>
          </p:nvSpPr>
          <p:spPr>
            <a:xfrm>
              <a:off x="4856456" y="2054456"/>
              <a:ext cx="5736913" cy="674812"/>
            </a:xfrm>
            <a:prstGeom prst="rect">
              <a:avLst/>
            </a:prstGeom>
            <a:noFill/>
          </p:spPr>
          <p:txBody>
            <a:bodyPr wrap="square">
              <a:spAutoFit/>
            </a:bodyPr>
            <a:lstStyle/>
            <a:p>
              <a:pPr>
                <a:defRPr/>
              </a:pPr>
              <a:r>
                <a:rPr kumimoji="0" lang="zh-CN" altLang="en-US" sz="3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党支部工作</a:t>
              </a:r>
              <a:r>
                <a:rPr lang="zh-CN" altLang="en-US" sz="3200" b="1" dirty="0">
                  <a:solidFill>
                    <a:srgbClr val="C00000"/>
                  </a:solidFill>
                  <a:latin typeface="微软雅黑" panose="020B0503020204020204" pitchFamily="34" charset="-122"/>
                  <a:ea typeface="微软雅黑" panose="020B0503020204020204" pitchFamily="34" charset="-122"/>
                </a:rPr>
                <a:t>的</a:t>
              </a:r>
              <a:r>
                <a:rPr lang="zh-CN" altLang="en-US" sz="3200" b="1" dirty="0" smtClean="0">
                  <a:solidFill>
                    <a:srgbClr val="C00000"/>
                  </a:solidFill>
                  <a:latin typeface="微软雅黑" panose="020B0503020204020204" pitchFamily="34" charset="-122"/>
                  <a:ea typeface="微软雅黑" panose="020B0503020204020204" pitchFamily="34" charset="-122"/>
                </a:rPr>
                <a:t>“五项原则</a:t>
              </a:r>
              <a:r>
                <a:rPr kumimoji="0" lang="zh-CN" altLang="en-US" sz="3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a:t>
              </a:r>
              <a:endParaRPr kumimoji="0" lang="zh-CN" altLang="en-US" sz="3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8" name="圆角矩形​​ 10"/>
            <p:cNvSpPr>
              <a:spLocks noChangeArrowheads="1"/>
            </p:cNvSpPr>
            <p:nvPr/>
          </p:nvSpPr>
          <p:spPr bwMode="auto">
            <a:xfrm>
              <a:off x="3760453" y="2054456"/>
              <a:ext cx="1042346" cy="726906"/>
            </a:xfrm>
            <a:prstGeom prst="roundRect">
              <a:avLst>
                <a:gd name="adj" fmla="val 16667"/>
              </a:avLst>
            </a:prstGeom>
            <a:solidFill>
              <a:srgbClr val="C00000"/>
            </a:solidFill>
            <a:ln w="25400" algn="ctr">
              <a:solidFill>
                <a:srgbClr val="FF6600"/>
              </a:solid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五</a:t>
              </a:r>
              <a:endParaRPr kumimoji="0" lang="zh-CN" altLang="en-US" sz="4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Tree>
    <p:extLst>
      <p:ext uri="{BB962C8B-B14F-4D97-AF65-F5344CB8AC3E}">
        <p14:creationId xmlns:p14="http://schemas.microsoft.com/office/powerpoint/2010/main" val="26634885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50" fill="hold"/>
                                        <p:tgtEl>
                                          <p:spTgt spid="5"/>
                                        </p:tgtEl>
                                        <p:attrNameLst>
                                          <p:attrName>ppt_x</p:attrName>
                                        </p:attrNameLst>
                                      </p:cBhvr>
                                      <p:tavLst>
                                        <p:tav tm="0">
                                          <p:val>
                                            <p:strVal val="#ppt_x"/>
                                          </p:val>
                                        </p:tav>
                                        <p:tav tm="100000">
                                          <p:val>
                                            <p:strVal val="#ppt_x"/>
                                          </p:val>
                                        </p:tav>
                                      </p:tavLst>
                                    </p:anim>
                                    <p:anim calcmode="lin" valueType="num">
                                      <p:cBhvr additive="base">
                                        <p:cTn id="13" dur="3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党支部工作</a:t>
            </a:r>
            <a:r>
              <a:rPr lang="zh-CN" altLang="en-US" sz="3600" b="1" dirty="0">
                <a:solidFill>
                  <a:srgbClr val="C00000"/>
                </a:solidFill>
                <a:latin typeface="微软雅黑" panose="020B0503020204020204" pitchFamily="34" charset="-122"/>
                <a:ea typeface="微软雅黑" panose="020B0503020204020204" pitchFamily="34" charset="-122"/>
              </a:rPr>
              <a:t>的“五项的</a:t>
            </a:r>
            <a:r>
              <a:rPr lang="zh-CN" altLang="en-US" sz="3600" b="1" dirty="0" smtClean="0">
                <a:solidFill>
                  <a:srgbClr val="C00000"/>
                </a:solidFill>
                <a:latin typeface="微软雅黑" panose="020B0503020204020204" pitchFamily="34" charset="-122"/>
                <a:ea typeface="微软雅黑" panose="020B0503020204020204" pitchFamily="34" charset="-122"/>
              </a:rPr>
              <a:t>原则</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5"/>
          <a:stretch>
            <a:fillRect/>
          </a:stretch>
        </p:blipFill>
        <p:spPr>
          <a:xfrm>
            <a:off x="2306273" y="2130652"/>
            <a:ext cx="2718241" cy="3747634"/>
          </a:xfrm>
          <a:prstGeom prst="rect">
            <a:avLst/>
          </a:prstGeom>
        </p:spPr>
      </p:pic>
      <p:sp>
        <p:nvSpPr>
          <p:cNvPr id="3" name="圆角矩形 2"/>
          <p:cNvSpPr/>
          <p:nvPr/>
        </p:nvSpPr>
        <p:spPr>
          <a:xfrm>
            <a:off x="6125029" y="2380343"/>
            <a:ext cx="5500914" cy="3381828"/>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1</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516915" y="2643697"/>
            <a:ext cx="4609472" cy="3046988"/>
          </a:xfrm>
          <a:prstGeom prst="rect">
            <a:avLst/>
          </a:prstGeom>
        </p:spPr>
        <p:txBody>
          <a:bodyPr wrap="square">
            <a:spAutoFit/>
          </a:bodyPr>
          <a:lstStyle/>
          <a:p>
            <a:r>
              <a:rPr lang="zh-CN" altLang="en-US" sz="2400" dirty="0" smtClean="0">
                <a:solidFill>
                  <a:srgbClr val="C00000"/>
                </a:solidFill>
                <a:latin typeface="微软雅黑" panose="020B0503020204020204" pitchFamily="34" charset="-122"/>
                <a:ea typeface="微软雅黑" panose="020B0503020204020204" pitchFamily="34" charset="-122"/>
              </a:rPr>
              <a:t>       </a:t>
            </a:r>
            <a:r>
              <a:rPr lang="zh-CN" altLang="en-US" sz="2400" b="1" dirty="0" smtClean="0">
                <a:solidFill>
                  <a:srgbClr val="C00000"/>
                </a:solidFill>
                <a:latin typeface="黑体" panose="02010609060101010101" pitchFamily="49" charset="-122"/>
                <a:ea typeface="黑体" panose="02010609060101010101" pitchFamily="49" charset="-122"/>
              </a:rPr>
              <a:t>坚持</a:t>
            </a:r>
            <a:r>
              <a:rPr lang="zh-CN" altLang="en-US" sz="2400" b="1" dirty="0">
                <a:solidFill>
                  <a:srgbClr val="C00000"/>
                </a:solidFill>
                <a:latin typeface="黑体" panose="02010609060101010101" pitchFamily="49" charset="-122"/>
                <a:ea typeface="黑体" panose="02010609060101010101" pitchFamily="49" charset="-122"/>
              </a:rPr>
              <a:t>以马克思列宁主义、毛泽东思想、邓小平理论、“三个代表” 重要思想、科学发展观、习近平新时代中国特色社会主义思想为指导</a:t>
            </a:r>
            <a:r>
              <a:rPr lang="zh-CN" altLang="en-US" sz="2400" dirty="0">
                <a:solidFill>
                  <a:srgbClr val="C00000"/>
                </a:solidFill>
                <a:latin typeface="黑体" panose="02010609060101010101" pitchFamily="49" charset="-122"/>
                <a:ea typeface="黑体" panose="02010609060101010101" pitchFamily="49" charset="-122"/>
              </a:rPr>
              <a:t>，遵守党章，加强思想理论武装</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坚定理想信念，不忘初心、牢记使命，始终保持先进性和纯洁性</a:t>
            </a:r>
            <a:r>
              <a:rPr lang="zh-CN" altLang="en-US" sz="2400" dirty="0" smtClean="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482573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党支部工作</a:t>
            </a:r>
            <a:r>
              <a:rPr lang="zh-CN" altLang="en-US" sz="3600" b="1" dirty="0">
                <a:solidFill>
                  <a:srgbClr val="C00000"/>
                </a:solidFill>
                <a:latin typeface="微软雅黑" panose="020B0503020204020204" pitchFamily="34" charset="-122"/>
                <a:ea typeface="微软雅黑" panose="020B0503020204020204" pitchFamily="34" charset="-122"/>
              </a:rPr>
              <a:t>的“五项的</a:t>
            </a:r>
            <a:r>
              <a:rPr lang="zh-CN" altLang="en-US" sz="3600" b="1" dirty="0" smtClean="0">
                <a:solidFill>
                  <a:srgbClr val="C00000"/>
                </a:solidFill>
                <a:latin typeface="微软雅黑" panose="020B0503020204020204" pitchFamily="34" charset="-122"/>
                <a:ea typeface="微软雅黑" panose="020B0503020204020204" pitchFamily="34" charset="-122"/>
              </a:rPr>
              <a:t>原则</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381828"/>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2</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516915" y="2643697"/>
            <a:ext cx="4609472" cy="2677656"/>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坚持</a:t>
            </a:r>
            <a:r>
              <a:rPr lang="zh-CN" altLang="en-US" sz="2400" dirty="0">
                <a:solidFill>
                  <a:srgbClr val="C00000"/>
                </a:solidFill>
                <a:latin typeface="黑体" panose="02010609060101010101" pitchFamily="49" charset="-122"/>
                <a:ea typeface="黑体" panose="02010609060101010101" pitchFamily="49" charset="-122"/>
              </a:rPr>
              <a:t>把党的政治建设摆在首位</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牢固树立</a:t>
            </a:r>
            <a:r>
              <a:rPr lang="zh-CN" altLang="en-US" sz="2400" b="1" dirty="0">
                <a:solidFill>
                  <a:srgbClr val="C00000"/>
                </a:solidFill>
                <a:latin typeface="黑体" panose="02010609060101010101" pitchFamily="49" charset="-122"/>
                <a:ea typeface="黑体" panose="02010609060101010101" pitchFamily="49" charset="-122"/>
              </a:rPr>
              <a:t>“四个意识”</a:t>
            </a:r>
            <a:r>
              <a:rPr lang="en-US" altLang="zh-CN" sz="2400" b="1" dirty="0">
                <a:solidFill>
                  <a:srgbClr val="C00000"/>
                </a:solidFill>
                <a:latin typeface="黑体" panose="02010609060101010101" pitchFamily="49" charset="-122"/>
                <a:ea typeface="黑体" panose="02010609060101010101" pitchFamily="49" charset="-122"/>
              </a:rPr>
              <a:t>, </a:t>
            </a:r>
            <a:r>
              <a:rPr lang="zh-CN" altLang="en-US" sz="2400" b="1" dirty="0">
                <a:solidFill>
                  <a:srgbClr val="C00000"/>
                </a:solidFill>
                <a:latin typeface="黑体" panose="02010609060101010101" pitchFamily="49" charset="-122"/>
                <a:ea typeface="黑体" panose="02010609060101010101" pitchFamily="49" charset="-122"/>
              </a:rPr>
              <a:t>坚定“四个自信”</a:t>
            </a:r>
            <a:r>
              <a:rPr lang="en-US" altLang="zh-CN" sz="2400" b="1" dirty="0">
                <a:solidFill>
                  <a:srgbClr val="C00000"/>
                </a:solidFill>
                <a:latin typeface="黑体" panose="02010609060101010101" pitchFamily="49" charset="-122"/>
                <a:ea typeface="黑体" panose="02010609060101010101" pitchFamily="49" charset="-122"/>
              </a:rPr>
              <a:t>,</a:t>
            </a:r>
            <a:r>
              <a:rPr lang="zh-CN" altLang="en-US" sz="2400" b="1" dirty="0">
                <a:solidFill>
                  <a:srgbClr val="C00000"/>
                </a:solidFill>
                <a:latin typeface="黑体" panose="02010609060101010101" pitchFamily="49" charset="-122"/>
                <a:ea typeface="黑体" panose="02010609060101010101" pitchFamily="49" charset="-122"/>
              </a:rPr>
              <a:t>做到“四个服从”</a:t>
            </a:r>
            <a:r>
              <a:rPr lang="zh-CN" altLang="en-US" sz="2400" dirty="0">
                <a:solidFill>
                  <a:srgbClr val="C00000"/>
                </a:solidFill>
                <a:latin typeface="黑体" panose="02010609060101010101" pitchFamily="49" charset="-122"/>
                <a:ea typeface="黑体" panose="02010609060101010101" pitchFamily="49" charset="-122"/>
              </a:rPr>
              <a:t>， 旗帜鲜明讲政治</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坚决维护习近平总书记党中央的核心、全党的核心地位</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坚决维护党中央权威和集中统一领导</a:t>
            </a:r>
            <a:r>
              <a:rPr lang="zh-CN" altLang="en-US" sz="2400" dirty="0" smtClean="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5"/>
          <a:stretch>
            <a:fillRect/>
          </a:stretch>
        </p:blipFill>
        <p:spPr>
          <a:xfrm>
            <a:off x="2060401" y="2802420"/>
            <a:ext cx="3493271" cy="2132438"/>
          </a:xfrm>
          <a:prstGeom prst="rect">
            <a:avLst/>
          </a:prstGeom>
        </p:spPr>
      </p:pic>
    </p:spTree>
    <p:extLst>
      <p:ext uri="{BB962C8B-B14F-4D97-AF65-F5344CB8AC3E}">
        <p14:creationId xmlns:p14="http://schemas.microsoft.com/office/powerpoint/2010/main" val="354028021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党支部工作</a:t>
            </a:r>
            <a:r>
              <a:rPr lang="zh-CN" altLang="en-US" sz="3600" b="1" dirty="0">
                <a:solidFill>
                  <a:srgbClr val="C00000"/>
                </a:solidFill>
                <a:latin typeface="微软雅黑" panose="020B0503020204020204" pitchFamily="34" charset="-122"/>
                <a:ea typeface="微软雅黑" panose="020B0503020204020204" pitchFamily="34" charset="-122"/>
              </a:rPr>
              <a:t>的“五项的</a:t>
            </a:r>
            <a:r>
              <a:rPr lang="zh-CN" altLang="en-US" sz="3600" b="1" dirty="0" smtClean="0">
                <a:solidFill>
                  <a:srgbClr val="C00000"/>
                </a:solidFill>
                <a:latin typeface="微软雅黑" panose="020B0503020204020204" pitchFamily="34" charset="-122"/>
                <a:ea typeface="微软雅黑" panose="020B0503020204020204" pitchFamily="34" charset="-122"/>
              </a:rPr>
              <a:t>原则</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381828"/>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3</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570750" y="3063081"/>
            <a:ext cx="4609472" cy="1200329"/>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坚持</a:t>
            </a:r>
            <a:r>
              <a:rPr lang="zh-CN" altLang="en-US" sz="2400" dirty="0">
                <a:solidFill>
                  <a:srgbClr val="C00000"/>
                </a:solidFill>
                <a:latin typeface="黑体" panose="02010609060101010101" pitchFamily="49" charset="-122"/>
                <a:ea typeface="黑体" panose="02010609060101010101" pitchFamily="49" charset="-122"/>
              </a:rPr>
              <a:t>践行</a:t>
            </a:r>
            <a:r>
              <a:rPr lang="zh-CN" altLang="en-US" sz="2400" b="1" dirty="0">
                <a:solidFill>
                  <a:srgbClr val="C00000"/>
                </a:solidFill>
                <a:latin typeface="黑体" panose="02010609060101010101" pitchFamily="49" charset="-122"/>
                <a:ea typeface="黑体" panose="02010609060101010101" pitchFamily="49" charset="-122"/>
              </a:rPr>
              <a:t>党的宗旨和群众路线</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组织引领党员、群众听党话、跟党走</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成为党员、群众的主心骨</a:t>
            </a:r>
            <a:r>
              <a:rPr lang="zh-CN" altLang="en-US" sz="2400" dirty="0" smtClean="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2" name="图片 1"/>
          <p:cNvPicPr>
            <a:picLocks noChangeAspect="1"/>
          </p:cNvPicPr>
          <p:nvPr/>
        </p:nvPicPr>
        <p:blipFill>
          <a:blip r:embed="rId5"/>
          <a:stretch>
            <a:fillRect/>
          </a:stretch>
        </p:blipFill>
        <p:spPr>
          <a:xfrm>
            <a:off x="2176014" y="2802419"/>
            <a:ext cx="3576528" cy="1996536"/>
          </a:xfrm>
          <a:prstGeom prst="rect">
            <a:avLst/>
          </a:prstGeom>
        </p:spPr>
      </p:pic>
    </p:spTree>
    <p:extLst>
      <p:ext uri="{BB962C8B-B14F-4D97-AF65-F5344CB8AC3E}">
        <p14:creationId xmlns:p14="http://schemas.microsoft.com/office/powerpoint/2010/main" val="15794466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党支部工作</a:t>
            </a:r>
            <a:r>
              <a:rPr lang="zh-CN" altLang="en-US" sz="3600" b="1" dirty="0">
                <a:solidFill>
                  <a:srgbClr val="C00000"/>
                </a:solidFill>
                <a:latin typeface="微软雅黑" panose="020B0503020204020204" pitchFamily="34" charset="-122"/>
                <a:ea typeface="微软雅黑" panose="020B0503020204020204" pitchFamily="34" charset="-122"/>
              </a:rPr>
              <a:t>的“五项的</a:t>
            </a:r>
            <a:r>
              <a:rPr lang="zh-CN" altLang="en-US" sz="3600" b="1" dirty="0" smtClean="0">
                <a:solidFill>
                  <a:srgbClr val="C00000"/>
                </a:solidFill>
                <a:latin typeface="微软雅黑" panose="020B0503020204020204" pitchFamily="34" charset="-122"/>
                <a:ea typeface="微软雅黑" panose="020B0503020204020204" pitchFamily="34" charset="-122"/>
              </a:rPr>
              <a:t>原则</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381828"/>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4</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570750" y="3063081"/>
            <a:ext cx="4609472" cy="2677656"/>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坚持</a:t>
            </a:r>
            <a:r>
              <a:rPr lang="zh-CN" altLang="en-US" sz="2400" dirty="0">
                <a:solidFill>
                  <a:srgbClr val="C00000"/>
                </a:solidFill>
                <a:latin typeface="黑体" panose="02010609060101010101" pitchFamily="49" charset="-122"/>
                <a:ea typeface="黑体" panose="02010609060101010101" pitchFamily="49" charset="-122"/>
              </a:rPr>
              <a:t>民主集中制，发扬党内民主，尊重党员主体地位，严肃党的纪律</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提高解决自身问题的能力，增强生机活力。</a:t>
            </a:r>
          </a:p>
          <a:p>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5"/>
          <a:stretch>
            <a:fillRect/>
          </a:stretch>
        </p:blipFill>
        <p:spPr>
          <a:xfrm>
            <a:off x="2311339" y="2737924"/>
            <a:ext cx="3428365" cy="2008247"/>
          </a:xfrm>
          <a:prstGeom prst="rect">
            <a:avLst/>
          </a:prstGeom>
        </p:spPr>
      </p:pic>
    </p:spTree>
    <p:extLst>
      <p:ext uri="{BB962C8B-B14F-4D97-AF65-F5344CB8AC3E}">
        <p14:creationId xmlns:p14="http://schemas.microsoft.com/office/powerpoint/2010/main" val="3755476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党支部工作</a:t>
            </a:r>
            <a:r>
              <a:rPr lang="zh-CN" altLang="en-US" sz="3600" b="1" dirty="0">
                <a:solidFill>
                  <a:srgbClr val="C00000"/>
                </a:solidFill>
                <a:latin typeface="微软雅黑" panose="020B0503020204020204" pitchFamily="34" charset="-122"/>
                <a:ea typeface="微软雅黑" panose="020B0503020204020204" pitchFamily="34" charset="-122"/>
              </a:rPr>
              <a:t>的“五项的</a:t>
            </a:r>
            <a:r>
              <a:rPr lang="zh-CN" altLang="en-US" sz="3600" b="1" dirty="0" smtClean="0">
                <a:solidFill>
                  <a:srgbClr val="C00000"/>
                </a:solidFill>
                <a:latin typeface="微软雅黑" panose="020B0503020204020204" pitchFamily="34" charset="-122"/>
                <a:ea typeface="微软雅黑" panose="020B0503020204020204" pitchFamily="34" charset="-122"/>
              </a:rPr>
              <a:t>原则</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381828"/>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5</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570750" y="3063081"/>
            <a:ext cx="4609472" cy="2308324"/>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坚持</a:t>
            </a:r>
            <a:r>
              <a:rPr lang="zh-CN" altLang="en-US" sz="2400" dirty="0">
                <a:solidFill>
                  <a:srgbClr val="C00000"/>
                </a:solidFill>
                <a:latin typeface="黑体" panose="02010609060101010101" pitchFamily="49" charset="-122"/>
                <a:ea typeface="黑体" panose="02010609060101010101" pitchFamily="49" charset="-122"/>
              </a:rPr>
              <a:t>围绕中心、服务大局，充分发挥积极性主动性创造性</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确保党的路线方针政策和决策部署贯彻落实</a:t>
            </a:r>
            <a:r>
              <a:rPr lang="zh-CN" altLang="en-US" sz="2400" dirty="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2" name="图片 1"/>
          <p:cNvPicPr>
            <a:picLocks noChangeAspect="1"/>
          </p:cNvPicPr>
          <p:nvPr/>
        </p:nvPicPr>
        <p:blipFill>
          <a:blip r:embed="rId5"/>
          <a:stretch>
            <a:fillRect/>
          </a:stretch>
        </p:blipFill>
        <p:spPr>
          <a:xfrm>
            <a:off x="2282767" y="2744766"/>
            <a:ext cx="3375155" cy="2436834"/>
          </a:xfrm>
          <a:prstGeom prst="rect">
            <a:avLst/>
          </a:prstGeom>
        </p:spPr>
      </p:pic>
    </p:spTree>
    <p:extLst>
      <p:ext uri="{BB962C8B-B14F-4D97-AF65-F5344CB8AC3E}">
        <p14:creationId xmlns:p14="http://schemas.microsoft.com/office/powerpoint/2010/main" val="15431824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482469" y="-1"/>
            <a:ext cx="3267307" cy="5430129"/>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 name="矩形 4"/>
          <p:cNvSpPr/>
          <p:nvPr/>
        </p:nvSpPr>
        <p:spPr>
          <a:xfrm>
            <a:off x="7482467" y="6055112"/>
            <a:ext cx="3267308" cy="802888"/>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cxnSp>
        <p:nvCxnSpPr>
          <p:cNvPr id="6" name="直接连接符 5"/>
          <p:cNvCxnSpPr/>
          <p:nvPr/>
        </p:nvCxnSpPr>
        <p:spPr>
          <a:xfrm>
            <a:off x="7482468" y="5811165"/>
            <a:ext cx="470953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6" descr="G:\2016我图\两会\ooopic_10194892_b0c64675b11c678cafbc\004.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7482469" y="57192"/>
            <a:ext cx="3267305" cy="205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54657" y="2251574"/>
            <a:ext cx="2522928" cy="2347724"/>
          </a:xfrm>
          <a:prstGeom prst="rect">
            <a:avLst/>
          </a:prstGeom>
        </p:spPr>
      </p:pic>
      <p:sp>
        <p:nvSpPr>
          <p:cNvPr id="15" name="TextBox 14"/>
          <p:cNvSpPr txBox="1"/>
          <p:nvPr/>
        </p:nvSpPr>
        <p:spPr>
          <a:xfrm>
            <a:off x="7382106" y="6218867"/>
            <a:ext cx="3190052"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中国共产党</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Impact" panose="020B0806030902050204" pitchFamily="34" charset="0"/>
                <a:ea typeface="华文行楷" panose="02010800040101010101" pitchFamily="2" charset="-122"/>
                <a:cs typeface="+mn-cs"/>
              </a:rPr>
              <a:t>2018</a:t>
            </a:r>
          </a:p>
        </p:txBody>
      </p:sp>
      <p:grpSp>
        <p:nvGrpSpPr>
          <p:cNvPr id="16" name="组合 15"/>
          <p:cNvGrpSpPr/>
          <p:nvPr/>
        </p:nvGrpSpPr>
        <p:grpSpPr bwMode="auto">
          <a:xfrm>
            <a:off x="621438" y="4092938"/>
            <a:ext cx="6488840" cy="629919"/>
            <a:chOff x="3760453" y="2054456"/>
            <a:chExt cx="6832916" cy="726906"/>
          </a:xfrm>
        </p:grpSpPr>
        <p:sp>
          <p:nvSpPr>
            <p:cNvPr id="17" name="TextBox 124"/>
            <p:cNvSpPr txBox="1"/>
            <p:nvPr/>
          </p:nvSpPr>
          <p:spPr>
            <a:xfrm>
              <a:off x="4856456" y="2054456"/>
              <a:ext cx="5736913" cy="674812"/>
            </a:xfrm>
            <a:prstGeom prst="rect">
              <a:avLst/>
            </a:prstGeom>
            <a:noFill/>
          </p:spPr>
          <p:txBody>
            <a:bodyPr wrap="square">
              <a:spAutoFit/>
            </a:bodyPr>
            <a:lstStyle/>
            <a:p>
              <a:pPr>
                <a:defRPr/>
              </a:pPr>
              <a:r>
                <a:rPr kumimoji="0" lang="zh-CN" altLang="en-US" sz="3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党支部</a:t>
              </a:r>
              <a:r>
                <a:rPr lang="zh-CN" altLang="en-US" sz="3200" b="1" dirty="0" smtClean="0">
                  <a:solidFill>
                    <a:srgbClr val="C00000"/>
                  </a:solidFill>
                  <a:latin typeface="微软雅黑" panose="020B0503020204020204" pitchFamily="34" charset="-122"/>
                  <a:ea typeface="微软雅黑" panose="020B0503020204020204" pitchFamily="34" charset="-122"/>
                </a:rPr>
                <a:t>的“八项基本任务</a:t>
              </a:r>
              <a:r>
                <a:rPr kumimoji="0" lang="zh-CN" altLang="en-US" sz="3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a:t>
              </a:r>
              <a:endParaRPr kumimoji="0" lang="zh-CN" altLang="en-US" sz="3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8" name="圆角矩形​​ 10"/>
            <p:cNvSpPr>
              <a:spLocks noChangeArrowheads="1"/>
            </p:cNvSpPr>
            <p:nvPr/>
          </p:nvSpPr>
          <p:spPr bwMode="auto">
            <a:xfrm>
              <a:off x="3760453" y="2054456"/>
              <a:ext cx="1042346" cy="726906"/>
            </a:xfrm>
            <a:prstGeom prst="roundRect">
              <a:avLst>
                <a:gd name="adj" fmla="val 16667"/>
              </a:avLst>
            </a:prstGeom>
            <a:solidFill>
              <a:srgbClr val="C00000"/>
            </a:solidFill>
            <a:ln w="25400" algn="ctr">
              <a:solidFill>
                <a:srgbClr val="FF6600"/>
              </a:solid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六</a:t>
              </a:r>
              <a:endParaRPr kumimoji="0" lang="zh-CN" altLang="en-US" sz="4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Tree>
    <p:extLst>
      <p:ext uri="{BB962C8B-B14F-4D97-AF65-F5344CB8AC3E}">
        <p14:creationId xmlns:p14="http://schemas.microsoft.com/office/powerpoint/2010/main" val="1439970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50" fill="hold"/>
                                        <p:tgtEl>
                                          <p:spTgt spid="5"/>
                                        </p:tgtEl>
                                        <p:attrNameLst>
                                          <p:attrName>ppt_x</p:attrName>
                                        </p:attrNameLst>
                                      </p:cBhvr>
                                      <p:tavLst>
                                        <p:tav tm="0">
                                          <p:val>
                                            <p:strVal val="#ppt_x"/>
                                          </p:val>
                                        </p:tav>
                                        <p:tav tm="100000">
                                          <p:val>
                                            <p:strVal val="#ppt_x"/>
                                          </p:val>
                                        </p:tav>
                                      </p:tavLst>
                                    </p:anim>
                                    <p:anim calcmode="lin" valueType="num">
                                      <p:cBhvr additive="base">
                                        <p:cTn id="13" dur="3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a:t>
            </a:r>
            <a:r>
              <a:rPr lang="zh-CN" altLang="en-US" sz="3600" b="1" dirty="0" smtClean="0">
                <a:solidFill>
                  <a:srgbClr val="C00000"/>
                </a:solidFill>
                <a:latin typeface="微软雅黑" panose="020B0503020204020204" pitchFamily="34" charset="-122"/>
                <a:ea typeface="微软雅黑" panose="020B0503020204020204" pitchFamily="34" charset="-122"/>
              </a:rPr>
              <a:t>的“八项基本任务</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381828"/>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1</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761285" y="2498242"/>
            <a:ext cx="4609472" cy="3046988"/>
          </a:xfrm>
          <a:prstGeom prst="rect">
            <a:avLst/>
          </a:prstGeom>
        </p:spPr>
        <p:txBody>
          <a:bodyPr wrap="square">
            <a:spAutoFit/>
          </a:bodyPr>
          <a:lstStyle/>
          <a:p>
            <a:r>
              <a:rPr lang="zh-CN" altLang="en-US" sz="2400" dirty="0">
                <a:solidFill>
                  <a:srgbClr val="C00000"/>
                </a:solidFill>
                <a:latin typeface="黑体" panose="02010609060101010101" pitchFamily="49" charset="-122"/>
                <a:ea typeface="黑体" panose="02010609060101010101" pitchFamily="49" charset="-122"/>
              </a:rPr>
              <a:t>宣传和贯彻落实党的理论和路线方针政策，宣传和执行党中央上级党组织及本党支部的决议。讨论决定或者参与决定本地区本部门本单位重要事项</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充分发挥党员先锋模范作用</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团结组织群众</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努力完成本地区本部门本单位所担负的任务</a:t>
            </a:r>
            <a:r>
              <a:rPr lang="zh-CN" altLang="en-US" sz="2400" dirty="0" smtClean="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5"/>
          <a:stretch>
            <a:fillRect/>
          </a:stretch>
        </p:blipFill>
        <p:spPr>
          <a:xfrm>
            <a:off x="2167256" y="2891602"/>
            <a:ext cx="3692957" cy="1705135"/>
          </a:xfrm>
          <a:prstGeom prst="rect">
            <a:avLst/>
          </a:prstGeom>
        </p:spPr>
      </p:pic>
    </p:spTree>
    <p:extLst>
      <p:ext uri="{BB962C8B-B14F-4D97-AF65-F5344CB8AC3E}">
        <p14:creationId xmlns:p14="http://schemas.microsoft.com/office/powerpoint/2010/main" val="18212672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a:t>
            </a:r>
            <a:r>
              <a:rPr lang="zh-CN" altLang="en-US" sz="3600" b="1" dirty="0" smtClean="0">
                <a:solidFill>
                  <a:srgbClr val="C00000"/>
                </a:solidFill>
                <a:latin typeface="微软雅黑" panose="020B0503020204020204" pitchFamily="34" charset="-122"/>
                <a:ea typeface="微软雅黑" panose="020B0503020204020204" pitchFamily="34" charset="-122"/>
              </a:rPr>
              <a:t>的“八项基本任务</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556000"/>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2</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125029" y="2715183"/>
            <a:ext cx="5500914" cy="3046988"/>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组织</a:t>
            </a:r>
            <a:r>
              <a:rPr lang="zh-CN" altLang="en-US" sz="2400" dirty="0">
                <a:solidFill>
                  <a:srgbClr val="C00000"/>
                </a:solidFill>
                <a:latin typeface="黑体" panose="02010609060101010101" pitchFamily="49" charset="-122"/>
                <a:ea typeface="黑体" panose="02010609060101010101" pitchFamily="49" charset="-122"/>
              </a:rPr>
              <a:t>党员认真学习马克思列宁主义、毛泽东思想、邓小平理论、“三个代表</a:t>
            </a:r>
            <a:r>
              <a:rPr lang="en-US" altLang="zh-CN" sz="2400" dirty="0">
                <a:solidFill>
                  <a:srgbClr val="C00000"/>
                </a:solidFill>
                <a:latin typeface="黑体" panose="02010609060101010101" pitchFamily="49" charset="-122"/>
                <a:ea typeface="黑体" panose="02010609060101010101" pitchFamily="49" charset="-122"/>
              </a:rPr>
              <a:t>" </a:t>
            </a:r>
            <a:r>
              <a:rPr lang="zh-CN" altLang="en-US" sz="2400" dirty="0">
                <a:solidFill>
                  <a:srgbClr val="C00000"/>
                </a:solidFill>
                <a:latin typeface="黑体" panose="02010609060101010101" pitchFamily="49" charset="-122"/>
                <a:ea typeface="黑体" panose="02010609060101010101" pitchFamily="49" charset="-122"/>
              </a:rPr>
              <a:t>重要思想、科学发展观、习近平新时代中国特色社会主义思想，推进“两学</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做”学习教育常态化制度化，学习党的路线方针政策和决议</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学习党的基本知识，学习科学、文化、法律和业务知识。做好思想政治工作和意识形态工作</a:t>
            </a:r>
            <a:r>
              <a:rPr lang="zh-CN" altLang="en-US" sz="2400" dirty="0" smtClean="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2" name="图片 1"/>
          <p:cNvPicPr>
            <a:picLocks noChangeAspect="1"/>
          </p:cNvPicPr>
          <p:nvPr/>
        </p:nvPicPr>
        <p:blipFill>
          <a:blip r:embed="rId5"/>
          <a:stretch>
            <a:fillRect/>
          </a:stretch>
        </p:blipFill>
        <p:spPr>
          <a:xfrm>
            <a:off x="2482817" y="2643697"/>
            <a:ext cx="2886411" cy="2641502"/>
          </a:xfrm>
          <a:prstGeom prst="rect">
            <a:avLst/>
          </a:prstGeom>
        </p:spPr>
      </p:pic>
    </p:spTree>
    <p:extLst>
      <p:ext uri="{BB962C8B-B14F-4D97-AF65-F5344CB8AC3E}">
        <p14:creationId xmlns:p14="http://schemas.microsoft.com/office/powerpoint/2010/main" val="2820431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2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7482469" y="-1"/>
            <a:ext cx="3267307" cy="5430129"/>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 name="矩形 4"/>
          <p:cNvSpPr/>
          <p:nvPr/>
        </p:nvSpPr>
        <p:spPr>
          <a:xfrm>
            <a:off x="7482467" y="6055112"/>
            <a:ext cx="3267308" cy="802888"/>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cxnSp>
        <p:nvCxnSpPr>
          <p:cNvPr id="6" name="直接连接符 5"/>
          <p:cNvCxnSpPr/>
          <p:nvPr/>
        </p:nvCxnSpPr>
        <p:spPr>
          <a:xfrm>
            <a:off x="7482468" y="5811165"/>
            <a:ext cx="470953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6" descr="G:\2016我图\两会\ooopic_10194892_b0c64675b11c678cafbc\004.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7482469" y="57192"/>
            <a:ext cx="3267305" cy="205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854657" y="2251574"/>
            <a:ext cx="2522928" cy="2347724"/>
          </a:xfrm>
          <a:prstGeom prst="rect">
            <a:avLst/>
          </a:prstGeom>
        </p:spPr>
      </p:pic>
      <p:sp>
        <p:nvSpPr>
          <p:cNvPr id="15" name="TextBox 14"/>
          <p:cNvSpPr txBox="1"/>
          <p:nvPr/>
        </p:nvSpPr>
        <p:spPr>
          <a:xfrm>
            <a:off x="7382106" y="6218867"/>
            <a:ext cx="3190052"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中国共产党</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Impact" panose="020B0806030902050204" pitchFamily="34" charset="0"/>
                <a:ea typeface="华文行楷" panose="02010800040101010101" pitchFamily="2" charset="-122"/>
                <a:cs typeface="+mn-cs"/>
              </a:rPr>
              <a:t>2018</a:t>
            </a:r>
          </a:p>
        </p:txBody>
      </p:sp>
      <p:grpSp>
        <p:nvGrpSpPr>
          <p:cNvPr id="16" name="组合 15"/>
          <p:cNvGrpSpPr/>
          <p:nvPr/>
        </p:nvGrpSpPr>
        <p:grpSpPr bwMode="auto">
          <a:xfrm>
            <a:off x="621438" y="4092937"/>
            <a:ext cx="5751608" cy="646331"/>
            <a:chOff x="3760453" y="2054456"/>
            <a:chExt cx="6633511" cy="745845"/>
          </a:xfrm>
        </p:grpSpPr>
        <p:sp>
          <p:nvSpPr>
            <p:cNvPr id="17" name="TextBox 124"/>
            <p:cNvSpPr txBox="1"/>
            <p:nvPr/>
          </p:nvSpPr>
          <p:spPr>
            <a:xfrm>
              <a:off x="4856457" y="2054456"/>
              <a:ext cx="5537507" cy="745845"/>
            </a:xfrm>
            <a:prstGeom prst="rect">
              <a:avLst/>
            </a:prstGeom>
            <a:noFill/>
          </p:spPr>
          <p:txBody>
            <a:bodyPr wrap="none">
              <a:spAutoFit/>
            </a:bodyPr>
            <a:lstStyle/>
            <a:p>
              <a:pPr lvl="0">
                <a:defRPr/>
              </a:pPr>
              <a:r>
                <a:rPr lang="zh-CN" altLang="en-US" sz="3600" b="1" dirty="0" smtClean="0">
                  <a:solidFill>
                    <a:srgbClr val="C00000"/>
                  </a:solidFill>
                  <a:latin typeface="微软雅黑" panose="020B0503020204020204" pitchFamily="34" charset="-122"/>
                  <a:ea typeface="微软雅黑" panose="020B0503020204020204" pitchFamily="34" charset="-122"/>
                </a:rPr>
                <a:t>党支部的“三大定位”</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18" name="圆角矩形​​ 10"/>
            <p:cNvSpPr>
              <a:spLocks noChangeArrowheads="1"/>
            </p:cNvSpPr>
            <p:nvPr/>
          </p:nvSpPr>
          <p:spPr bwMode="auto">
            <a:xfrm>
              <a:off x="3760453" y="2054456"/>
              <a:ext cx="1042346" cy="726906"/>
            </a:xfrm>
            <a:prstGeom prst="roundRect">
              <a:avLst>
                <a:gd name="adj" fmla="val 16667"/>
              </a:avLst>
            </a:prstGeom>
            <a:solidFill>
              <a:srgbClr val="C00000"/>
            </a:solidFill>
            <a:ln w="25400" algn="ctr">
              <a:solidFill>
                <a:srgbClr val="FF6600"/>
              </a:solid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4000" dirty="0">
                  <a:solidFill>
                    <a:prstClr val="white"/>
                  </a:solidFill>
                  <a:latin typeface="Arial" panose="020B0604020202020204" pitchFamily="34" charset="0"/>
                  <a:ea typeface="微软雅黑" panose="020B0503020204020204" pitchFamily="34" charset="-122"/>
                  <a:cs typeface="Arial" panose="020B0604020202020204" pitchFamily="34" charset="0"/>
                </a:rPr>
                <a:t>一</a:t>
              </a:r>
              <a:endParaRPr kumimoji="0" lang="zh-CN" altLang="en-US" sz="4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Tree>
    <p:extLst>
      <p:ext uri="{BB962C8B-B14F-4D97-AF65-F5344CB8AC3E}">
        <p14:creationId xmlns:p14="http://schemas.microsoft.com/office/powerpoint/2010/main" val="41444055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50" fill="hold"/>
                                        <p:tgtEl>
                                          <p:spTgt spid="5"/>
                                        </p:tgtEl>
                                        <p:attrNameLst>
                                          <p:attrName>ppt_x</p:attrName>
                                        </p:attrNameLst>
                                      </p:cBhvr>
                                      <p:tavLst>
                                        <p:tav tm="0">
                                          <p:val>
                                            <p:strVal val="#ppt_x"/>
                                          </p:val>
                                        </p:tav>
                                        <p:tav tm="100000">
                                          <p:val>
                                            <p:strVal val="#ppt_x"/>
                                          </p:val>
                                        </p:tav>
                                      </p:tavLst>
                                    </p:anim>
                                    <p:anim calcmode="lin" valueType="num">
                                      <p:cBhvr additive="base">
                                        <p:cTn id="13" dur="3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a:t>
            </a:r>
            <a:r>
              <a:rPr lang="zh-CN" altLang="en-US" sz="3600" b="1" dirty="0" smtClean="0">
                <a:solidFill>
                  <a:srgbClr val="C00000"/>
                </a:solidFill>
                <a:latin typeface="微软雅黑" panose="020B0503020204020204" pitchFamily="34" charset="-122"/>
                <a:ea typeface="微软雅黑" panose="020B0503020204020204" pitchFamily="34" charset="-122"/>
              </a:rPr>
              <a:t>的“八项基本任务</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4093028"/>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3</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301573" y="2782313"/>
            <a:ext cx="5500914" cy="3416320"/>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对</a:t>
            </a:r>
            <a:r>
              <a:rPr lang="zh-CN" altLang="en-US" sz="2400" dirty="0">
                <a:solidFill>
                  <a:srgbClr val="C00000"/>
                </a:solidFill>
                <a:latin typeface="黑体" panose="02010609060101010101" pitchFamily="49" charset="-122"/>
                <a:ea typeface="黑体" panose="02010609060101010101" pitchFamily="49" charset="-122"/>
              </a:rPr>
              <a:t>党员进行教育、管理、监督和服务，突出政治教育，提高党员素质，坚定理想信念，增强党性</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严格党的组织生活</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开展批评和自我批评，维护和执行党的纪律</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监督党员切实履行义务，保障党员的权利不受侵犯。加强和改进流动党员管理。关怀帮扶生活困难党员和老党员。做好党费收缴、使用和管理工作。依规稳妥处置不合格党员</a:t>
            </a:r>
            <a:r>
              <a:rPr lang="zh-CN" altLang="en-US" sz="2400" dirty="0" smtClean="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5"/>
          <a:stretch>
            <a:fillRect/>
          </a:stretch>
        </p:blipFill>
        <p:spPr>
          <a:xfrm>
            <a:off x="2127397" y="2715184"/>
            <a:ext cx="3691089" cy="2190646"/>
          </a:xfrm>
          <a:prstGeom prst="rect">
            <a:avLst/>
          </a:prstGeom>
        </p:spPr>
      </p:pic>
    </p:spTree>
    <p:extLst>
      <p:ext uri="{BB962C8B-B14F-4D97-AF65-F5344CB8AC3E}">
        <p14:creationId xmlns:p14="http://schemas.microsoft.com/office/powerpoint/2010/main" val="32082820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a:t>
            </a:r>
            <a:r>
              <a:rPr lang="zh-CN" altLang="en-US" sz="3600" b="1" dirty="0" smtClean="0">
                <a:solidFill>
                  <a:srgbClr val="C00000"/>
                </a:solidFill>
                <a:latin typeface="微软雅黑" panose="020B0503020204020204" pitchFamily="34" charset="-122"/>
                <a:ea typeface="微软雅黑" panose="020B0503020204020204" pitchFamily="34" charset="-122"/>
              </a:rPr>
              <a:t>的“八项基本任务</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4093028"/>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4</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301573" y="2782313"/>
            <a:ext cx="5500914" cy="4154984"/>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密切</a:t>
            </a:r>
            <a:r>
              <a:rPr lang="zh-CN" altLang="en-US" sz="2400" dirty="0">
                <a:solidFill>
                  <a:srgbClr val="C00000"/>
                </a:solidFill>
                <a:latin typeface="黑体" panose="02010609060101010101" pitchFamily="49" charset="-122"/>
                <a:ea typeface="黑体" panose="02010609060101010101" pitchFamily="49" charset="-122"/>
              </a:rPr>
              <a:t>联系群众</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向群众宣传党的政策</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经常了解群众对党员、党的工作的批评和意见，了解群众诉求，维护群众的正当权利和利益</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做好群众的思想政治工作</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凝聚广大群众的智慧和力量。领导本地区本部门本单位工会、共青团、妇女组织等群团组织，支持它们依照各自章程独立负责地开展工作。</a:t>
            </a:r>
          </a:p>
          <a:p>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2" name="图片 1"/>
          <p:cNvPicPr>
            <a:picLocks noChangeAspect="1"/>
          </p:cNvPicPr>
          <p:nvPr/>
        </p:nvPicPr>
        <p:blipFill>
          <a:blip r:embed="rId5"/>
          <a:stretch>
            <a:fillRect/>
          </a:stretch>
        </p:blipFill>
        <p:spPr>
          <a:xfrm>
            <a:off x="2305893" y="2802419"/>
            <a:ext cx="3466048" cy="2755617"/>
          </a:xfrm>
          <a:prstGeom prst="rect">
            <a:avLst/>
          </a:prstGeom>
        </p:spPr>
      </p:pic>
    </p:spTree>
    <p:extLst>
      <p:ext uri="{BB962C8B-B14F-4D97-AF65-F5344CB8AC3E}">
        <p14:creationId xmlns:p14="http://schemas.microsoft.com/office/powerpoint/2010/main" val="35269242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a:t>
            </a:r>
            <a:r>
              <a:rPr lang="zh-CN" altLang="en-US" sz="3600" b="1" dirty="0" smtClean="0">
                <a:solidFill>
                  <a:srgbClr val="C00000"/>
                </a:solidFill>
                <a:latin typeface="微软雅黑" panose="020B0503020204020204" pitchFamily="34" charset="-122"/>
                <a:ea typeface="微软雅黑" panose="020B0503020204020204" pitchFamily="34" charset="-122"/>
              </a:rPr>
              <a:t>的“八项基本任务</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177693"/>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5</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301573" y="2782313"/>
            <a:ext cx="5324370" cy="3046988"/>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对</a:t>
            </a:r>
            <a:r>
              <a:rPr lang="zh-CN" altLang="en-US" sz="2400" dirty="0">
                <a:solidFill>
                  <a:srgbClr val="C00000"/>
                </a:solidFill>
                <a:latin typeface="黑体" panose="02010609060101010101" pitchFamily="49" charset="-122"/>
                <a:ea typeface="黑体" panose="02010609060101010101" pitchFamily="49" charset="-122"/>
              </a:rPr>
              <a:t>要求入党的积极分子进行教育和培养，做好经常性的发展党员工作</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把政治标准放在首位</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严格程序、严肃纪律，发展政治品质纯洁的党员。发现、培养和推荐党员、群众中间的优秀人才</a:t>
            </a:r>
            <a:r>
              <a:rPr lang="zh-CN" altLang="en-US" sz="2400" dirty="0" smtClean="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5"/>
          <a:stretch>
            <a:fillRect/>
          </a:stretch>
        </p:blipFill>
        <p:spPr>
          <a:xfrm>
            <a:off x="2185676" y="2643697"/>
            <a:ext cx="3530059" cy="2392760"/>
          </a:xfrm>
          <a:prstGeom prst="rect">
            <a:avLst/>
          </a:prstGeom>
        </p:spPr>
      </p:pic>
    </p:spTree>
    <p:extLst>
      <p:ext uri="{BB962C8B-B14F-4D97-AF65-F5344CB8AC3E}">
        <p14:creationId xmlns:p14="http://schemas.microsoft.com/office/powerpoint/2010/main" val="3192390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a:t>
            </a:r>
            <a:r>
              <a:rPr lang="zh-CN" altLang="en-US" sz="3600" b="1" dirty="0" smtClean="0">
                <a:solidFill>
                  <a:srgbClr val="C00000"/>
                </a:solidFill>
                <a:latin typeface="微软雅黑" panose="020B0503020204020204" pitchFamily="34" charset="-122"/>
                <a:ea typeface="微软雅黑" panose="020B0503020204020204" pitchFamily="34" charset="-122"/>
              </a:rPr>
              <a:t>的“八项基本任务</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177693"/>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6</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301573" y="2782313"/>
            <a:ext cx="5324370" cy="1938992"/>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监督</a:t>
            </a:r>
            <a:r>
              <a:rPr lang="zh-CN" altLang="en-US" sz="2400" dirty="0">
                <a:solidFill>
                  <a:srgbClr val="C00000"/>
                </a:solidFill>
                <a:latin typeface="黑体" panose="02010609060101010101" pitchFamily="49" charset="-122"/>
                <a:ea typeface="黑体" panose="02010609060101010101" pitchFamily="49" charset="-122"/>
              </a:rPr>
              <a:t>党员干部和其他任何工作人员严格遵守国家法律法规，严格遵守国家的财政经济法规和人事制度</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不得侵占国家、集体和群众的利益</a:t>
            </a:r>
            <a:r>
              <a:rPr lang="zh-CN" altLang="en-US" sz="2400" dirty="0" smtClean="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2" name="图片 1"/>
          <p:cNvPicPr>
            <a:picLocks noChangeAspect="1"/>
          </p:cNvPicPr>
          <p:nvPr/>
        </p:nvPicPr>
        <p:blipFill>
          <a:blip r:embed="rId5"/>
          <a:stretch>
            <a:fillRect/>
          </a:stretch>
        </p:blipFill>
        <p:spPr>
          <a:xfrm>
            <a:off x="2277245" y="2643697"/>
            <a:ext cx="3315131" cy="2378246"/>
          </a:xfrm>
          <a:prstGeom prst="rect">
            <a:avLst/>
          </a:prstGeom>
        </p:spPr>
      </p:pic>
    </p:spTree>
    <p:extLst>
      <p:ext uri="{BB962C8B-B14F-4D97-AF65-F5344CB8AC3E}">
        <p14:creationId xmlns:p14="http://schemas.microsoft.com/office/powerpoint/2010/main" val="20708452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a:t>
            </a:r>
            <a:r>
              <a:rPr lang="zh-CN" altLang="en-US" sz="3600" b="1" dirty="0" smtClean="0">
                <a:solidFill>
                  <a:srgbClr val="C00000"/>
                </a:solidFill>
                <a:latin typeface="微软雅黑" panose="020B0503020204020204" pitchFamily="34" charset="-122"/>
                <a:ea typeface="微软雅黑" panose="020B0503020204020204" pitchFamily="34" charset="-122"/>
              </a:rPr>
              <a:t>的“八项基本任务</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177693"/>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7</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301573" y="2782313"/>
            <a:ext cx="5324370" cy="3416320"/>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实事求是</a:t>
            </a:r>
            <a:r>
              <a:rPr lang="zh-CN" altLang="en-US" sz="2400" dirty="0">
                <a:solidFill>
                  <a:srgbClr val="C00000"/>
                </a:solidFill>
                <a:latin typeface="黑体" panose="02010609060101010101" pitchFamily="49" charset="-122"/>
                <a:ea typeface="黑体" panose="02010609060101010101" pitchFamily="49" charset="-122"/>
              </a:rPr>
              <a:t>对党的建设、党的工作提出意见建议，及时向上级党组织报告重要情况。教育党员、群众自觉抵制不良倾向</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 坚决同各种违纪违法行为作斗争。</a:t>
            </a:r>
          </a:p>
          <a:p>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a:p>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5"/>
          <a:stretch>
            <a:fillRect/>
          </a:stretch>
        </p:blipFill>
        <p:spPr>
          <a:xfrm>
            <a:off x="2306273" y="2802419"/>
            <a:ext cx="3378204" cy="1973932"/>
          </a:xfrm>
          <a:prstGeom prst="rect">
            <a:avLst/>
          </a:prstGeom>
        </p:spPr>
      </p:pic>
    </p:spTree>
    <p:extLst>
      <p:ext uri="{BB962C8B-B14F-4D97-AF65-F5344CB8AC3E}">
        <p14:creationId xmlns:p14="http://schemas.microsoft.com/office/powerpoint/2010/main" val="1448620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7035864" cy="646331"/>
          </a:xfrm>
          <a:prstGeom prst="rect">
            <a:avLst/>
          </a:prstGeom>
          <a:noFill/>
        </p:spPr>
        <p:txBody>
          <a:bodyPr wrap="squar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党支部</a:t>
            </a:r>
            <a:r>
              <a:rPr lang="zh-CN" altLang="en-US" sz="3600" b="1" dirty="0" smtClean="0">
                <a:solidFill>
                  <a:srgbClr val="C00000"/>
                </a:solidFill>
                <a:latin typeface="微软雅黑" panose="020B0503020204020204" pitchFamily="34" charset="-122"/>
                <a:ea typeface="微软雅黑" panose="020B0503020204020204" pitchFamily="34" charset="-122"/>
              </a:rPr>
              <a:t>的“八项基本任务</a:t>
            </a:r>
            <a:r>
              <a:rPr lang="zh-CN" altLang="en-US" sz="3600" b="1" dirty="0" smtClean="0">
                <a:solidFill>
                  <a:srgbClr val="C00000"/>
                </a:solidFill>
                <a:latin typeface="微软雅黑" panose="020B0503020204020204" pitchFamily="34" charset="-122"/>
                <a:ea typeface="微软雅黑" panose="020B0503020204020204" pitchFamily="34" charset="-122"/>
              </a:rPr>
              <a:t>”</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3" name="圆角矩形 2"/>
          <p:cNvSpPr/>
          <p:nvPr/>
        </p:nvSpPr>
        <p:spPr>
          <a:xfrm>
            <a:off x="6125029" y="2380343"/>
            <a:ext cx="5500914" cy="3177693"/>
          </a:xfrm>
          <a:prstGeom prst="round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5948485" y="2104883"/>
            <a:ext cx="812800" cy="786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微软雅黑" panose="020B0503020204020204" pitchFamily="34" charset="-122"/>
                <a:ea typeface="微软雅黑" panose="020B0503020204020204" pitchFamily="34" charset="-122"/>
              </a:rPr>
              <a:t>8</a:t>
            </a:r>
            <a:endParaRPr lang="zh-CN"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6301573" y="2782313"/>
            <a:ext cx="5324370" cy="830997"/>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rPr>
              <a:t>   按照</a:t>
            </a:r>
            <a:r>
              <a:rPr lang="zh-CN" altLang="en-US" sz="2400" dirty="0">
                <a:solidFill>
                  <a:srgbClr val="C00000"/>
                </a:solidFill>
                <a:latin typeface="黑体" panose="02010609060101010101" pitchFamily="49" charset="-122"/>
                <a:ea typeface="黑体" panose="02010609060101010101" pitchFamily="49" charset="-122"/>
              </a:rPr>
              <a:t>规定</a:t>
            </a:r>
            <a:r>
              <a:rPr lang="en-US" altLang="zh-CN" sz="2400" dirty="0">
                <a:solidFill>
                  <a:srgbClr val="C00000"/>
                </a:solidFill>
                <a:latin typeface="黑体" panose="02010609060101010101" pitchFamily="49" charset="-122"/>
                <a:ea typeface="黑体" panose="02010609060101010101" pitchFamily="49" charset="-122"/>
              </a:rPr>
              <a:t>,</a:t>
            </a:r>
            <a:r>
              <a:rPr lang="zh-CN" altLang="en-US" sz="2400" dirty="0">
                <a:solidFill>
                  <a:srgbClr val="C00000"/>
                </a:solidFill>
                <a:latin typeface="黑体" panose="02010609060101010101" pitchFamily="49" charset="-122"/>
                <a:ea typeface="黑体" panose="02010609060101010101" pitchFamily="49" charset="-122"/>
              </a:rPr>
              <a:t>向党员、群众通报党的工作情况，公开党内有关事务</a:t>
            </a:r>
            <a:r>
              <a:rPr lang="zh-CN" altLang="en-US" sz="2400" dirty="0" smtClean="0">
                <a:solidFill>
                  <a:srgbClr val="C00000"/>
                </a:solidFill>
                <a:latin typeface="黑体" panose="02010609060101010101" pitchFamily="49" charset="-122"/>
                <a:ea typeface="黑体" panose="02010609060101010101" pitchFamily="49" charset="-122"/>
              </a:rPr>
              <a:t>。</a:t>
            </a:r>
            <a:endParaRPr lang="zh-CN" altLang="en-US" sz="2400" dirty="0">
              <a:solidFill>
                <a:srgbClr val="C00000"/>
              </a:solidFill>
              <a:latin typeface="黑体" panose="02010609060101010101" pitchFamily="49" charset="-122"/>
              <a:ea typeface="黑体" panose="02010609060101010101" pitchFamily="49" charset="-122"/>
            </a:endParaRPr>
          </a:p>
        </p:txBody>
      </p:sp>
      <p:pic>
        <p:nvPicPr>
          <p:cNvPr id="2" name="图片 1"/>
          <p:cNvPicPr>
            <a:picLocks noChangeAspect="1"/>
          </p:cNvPicPr>
          <p:nvPr/>
        </p:nvPicPr>
        <p:blipFill>
          <a:blip r:embed="rId5"/>
          <a:stretch>
            <a:fillRect/>
          </a:stretch>
        </p:blipFill>
        <p:spPr>
          <a:xfrm>
            <a:off x="2429583" y="2782313"/>
            <a:ext cx="3219048" cy="1885714"/>
          </a:xfrm>
          <a:prstGeom prst="rect">
            <a:avLst/>
          </a:prstGeom>
        </p:spPr>
      </p:pic>
    </p:spTree>
    <p:extLst>
      <p:ext uri="{BB962C8B-B14F-4D97-AF65-F5344CB8AC3E}">
        <p14:creationId xmlns:p14="http://schemas.microsoft.com/office/powerpoint/2010/main" val="36866302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482469" y="-1"/>
            <a:ext cx="3267307" cy="5430129"/>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7482467" y="6055112"/>
            <a:ext cx="3267308" cy="802888"/>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7482468" y="5811165"/>
            <a:ext cx="470953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6" descr="G:\2016我图\两会\ooopic_10194892_b0c64675b11c678cafbc\004.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7482469" y="57192"/>
            <a:ext cx="3267305" cy="205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54657" y="2251574"/>
            <a:ext cx="2522928" cy="2347724"/>
          </a:xfrm>
          <a:prstGeom prst="rect">
            <a:avLst/>
          </a:prstGeom>
        </p:spPr>
      </p:pic>
      <p:sp>
        <p:nvSpPr>
          <p:cNvPr id="15" name="TextBox 14"/>
          <p:cNvSpPr txBox="1"/>
          <p:nvPr/>
        </p:nvSpPr>
        <p:spPr>
          <a:xfrm>
            <a:off x="7382106" y="6218867"/>
            <a:ext cx="3190052"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2800" b="0" dirty="0" smtClean="0">
                <a:solidFill>
                  <a:schemeClr val="accent2">
                    <a:lumMod val="20000"/>
                    <a:lumOff val="80000"/>
                  </a:schemeClr>
                </a:solidFill>
                <a:latin typeface="华文行楷" panose="02010800040101010101" pitchFamily="2" charset="-122"/>
                <a:ea typeface="华文行楷" panose="02010800040101010101" pitchFamily="2" charset="-122"/>
              </a:rPr>
              <a:t>中国共产党</a:t>
            </a:r>
            <a:r>
              <a:rPr lang="en-US" altLang="zh-CN" sz="2800" b="0" dirty="0" smtClean="0">
                <a:solidFill>
                  <a:schemeClr val="accent2">
                    <a:lumMod val="20000"/>
                    <a:lumOff val="80000"/>
                  </a:schemeClr>
                </a:solidFill>
                <a:latin typeface="华文行楷" panose="02010800040101010101" pitchFamily="2" charset="-122"/>
                <a:ea typeface="华文行楷" panose="02010800040101010101" pitchFamily="2" charset="-122"/>
              </a:rPr>
              <a:t>·</a:t>
            </a:r>
            <a:r>
              <a:rPr lang="en-US" altLang="zh-CN" sz="2800" b="0" dirty="0" smtClean="0">
                <a:solidFill>
                  <a:schemeClr val="accent2">
                    <a:lumMod val="20000"/>
                    <a:lumOff val="80000"/>
                  </a:schemeClr>
                </a:solidFill>
                <a:latin typeface="Impact" panose="020B0806030902050204" pitchFamily="34" charset="0"/>
                <a:ea typeface="华文行楷" panose="02010800040101010101" pitchFamily="2" charset="-122"/>
              </a:rPr>
              <a:t>2018</a:t>
            </a:r>
          </a:p>
        </p:txBody>
      </p:sp>
      <p:grpSp>
        <p:nvGrpSpPr>
          <p:cNvPr id="16" name="组合 15"/>
          <p:cNvGrpSpPr/>
          <p:nvPr/>
        </p:nvGrpSpPr>
        <p:grpSpPr bwMode="auto">
          <a:xfrm>
            <a:off x="894650" y="4092935"/>
            <a:ext cx="4555066" cy="1015663"/>
            <a:chOff x="4075558" y="2054456"/>
            <a:chExt cx="5253503" cy="1172043"/>
          </a:xfrm>
        </p:grpSpPr>
        <p:sp>
          <p:nvSpPr>
            <p:cNvPr id="17" name="TextBox 124"/>
            <p:cNvSpPr txBox="1"/>
            <p:nvPr/>
          </p:nvSpPr>
          <p:spPr>
            <a:xfrm>
              <a:off x="4856457" y="2054456"/>
              <a:ext cx="4472604" cy="1172043"/>
            </a:xfrm>
            <a:prstGeom prst="rect">
              <a:avLst/>
            </a:prstGeom>
            <a:noFill/>
          </p:spPr>
          <p:txBody>
            <a:bodyPr wrap="none">
              <a:spAutoFit/>
            </a:bodyPr>
            <a:lstStyle/>
            <a:p>
              <a:pPr lvl="0">
                <a:defRPr/>
              </a:pPr>
              <a:r>
                <a:rPr lang="zh-CN" altLang="en-US" sz="2400" b="1" dirty="0" smtClean="0">
                  <a:solidFill>
                    <a:srgbClr val="C00000"/>
                  </a:solidFill>
                  <a:latin typeface="微软雅黑" panose="020B0503020204020204" pitchFamily="34" charset="-122"/>
                  <a:ea typeface="微软雅黑" panose="020B0503020204020204" pitchFamily="34" charset="-122"/>
                </a:rPr>
                <a:t>      不同领域党支部</a:t>
              </a:r>
              <a:r>
                <a:rPr lang="zh-CN" altLang="en-US" sz="2400" b="1" dirty="0" smtClean="0">
                  <a:solidFill>
                    <a:srgbClr val="C00000"/>
                  </a:solidFill>
                  <a:latin typeface="微软雅黑" panose="020B0503020204020204" pitchFamily="34" charset="-122"/>
                  <a:ea typeface="微软雅黑" panose="020B0503020204020204" pitchFamily="34" charset="-122"/>
                </a:rPr>
                <a:t>的</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lvl="0">
                <a:defRPr/>
              </a:pPr>
              <a:r>
                <a:rPr lang="zh-CN" altLang="en-US" sz="3600" b="1" dirty="0" smtClean="0">
                  <a:solidFill>
                    <a:srgbClr val="C00000"/>
                  </a:solidFill>
                  <a:latin typeface="微软雅黑" panose="020B0503020204020204" pitchFamily="34" charset="-122"/>
                  <a:ea typeface="微软雅黑" panose="020B0503020204020204" pitchFamily="34" charset="-122"/>
                </a:rPr>
                <a:t>“十项重点任务”</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18" name="圆角矩形​​ 10"/>
            <p:cNvSpPr>
              <a:spLocks noChangeArrowheads="1"/>
            </p:cNvSpPr>
            <p:nvPr/>
          </p:nvSpPr>
          <p:spPr bwMode="auto">
            <a:xfrm>
              <a:off x="4075558" y="2054456"/>
              <a:ext cx="727240" cy="726906"/>
            </a:xfrm>
            <a:prstGeom prst="roundRect">
              <a:avLst>
                <a:gd name="adj" fmla="val 16667"/>
              </a:avLst>
            </a:prstGeom>
            <a:solidFill>
              <a:srgbClr val="C00000"/>
            </a:solidFill>
            <a:ln w="25400" algn="ctr">
              <a:solidFill>
                <a:srgbClr val="FF6600"/>
              </a:solidFill>
              <a:round/>
            </a:ln>
          </p:spPr>
          <p:txBody>
            <a:bodyPr anchor="ctr"/>
            <a:lstStyle/>
            <a:p>
              <a:pPr algn="ctr" fontAlgn="auto">
                <a:spcBef>
                  <a:spcPts val="0"/>
                </a:spcBef>
                <a:spcAft>
                  <a:spcPts val="0"/>
                </a:spcAft>
                <a:defRPr/>
              </a:pPr>
              <a:r>
                <a:rPr lang="zh-CN" altLang="en-US" sz="4000" dirty="0" smtClean="0">
                  <a:solidFill>
                    <a:schemeClr val="lt1"/>
                  </a:solidFill>
                  <a:latin typeface="Arial" panose="020B0604020202020204" pitchFamily="34" charset="0"/>
                  <a:ea typeface="微软雅黑" panose="020B0503020204020204" pitchFamily="34" charset="-122"/>
                  <a:cs typeface="Arial" panose="020B0604020202020204" pitchFamily="34" charset="0"/>
                </a:rPr>
                <a:t>七</a:t>
              </a:r>
              <a:endParaRPr lang="zh-CN" altLang="en-US" sz="4000" dirty="0">
                <a:solidFill>
                  <a:schemeClr val="lt1"/>
                </a:solidFill>
                <a:latin typeface="Arial" panose="020B0604020202020204" pitchFamily="34" charset="0"/>
                <a:ea typeface="微软雅黑" panose="020B0503020204020204" pitchFamily="34" charset="-122"/>
                <a:cs typeface="Arial" panose="020B0604020202020204" pitchFamily="34" charset="0"/>
              </a:endParaRPr>
            </a:p>
          </p:txBody>
        </p:sp>
      </p:grpSp>
    </p:spTree>
    <p:extLst>
      <p:ext uri="{BB962C8B-B14F-4D97-AF65-F5344CB8AC3E}">
        <p14:creationId xmlns:p14="http://schemas.microsoft.com/office/powerpoint/2010/main" val="13741023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50" fill="hold"/>
                                        <p:tgtEl>
                                          <p:spTgt spid="5"/>
                                        </p:tgtEl>
                                        <p:attrNameLst>
                                          <p:attrName>ppt_x</p:attrName>
                                        </p:attrNameLst>
                                      </p:cBhvr>
                                      <p:tavLst>
                                        <p:tav tm="0">
                                          <p:val>
                                            <p:strVal val="#ppt_x"/>
                                          </p:val>
                                        </p:tav>
                                        <p:tav tm="100000">
                                          <p:val>
                                            <p:strVal val="#ppt_x"/>
                                          </p:val>
                                        </p:tav>
                                      </p:tavLst>
                                    </p:anim>
                                    <p:anim calcmode="lin" valueType="num">
                                      <p:cBhvr additive="base">
                                        <p:cTn id="13" dur="3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5170650" y="1161819"/>
            <a:ext cx="2031325"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村党支部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6" y="2431133"/>
            <a:ext cx="6298111" cy="1938992"/>
          </a:xfrm>
          <a:prstGeom prst="rect">
            <a:avLst/>
          </a:prstGeom>
          <a:noFill/>
        </p:spPr>
        <p:txBody>
          <a:bodyPr wrap="square" rtlCol="0">
            <a:spAutoFit/>
          </a:bodyPr>
          <a:lstStyle/>
          <a:p>
            <a:r>
              <a:rPr lang="zh-CN" altLang="en-US" sz="2400" b="1" dirty="0" smtClean="0"/>
              <a:t>       全面</a:t>
            </a:r>
            <a:r>
              <a:rPr lang="zh-CN" altLang="en-US" sz="2400" b="1" dirty="0"/>
              <a:t>领导隶属本村的各类组织和各项工作</a:t>
            </a:r>
            <a:r>
              <a:rPr lang="en-US" altLang="zh-CN" sz="2400" b="1" dirty="0"/>
              <a:t>,</a:t>
            </a:r>
            <a:r>
              <a:rPr lang="zh-CN" altLang="en-US" sz="2400" b="1" dirty="0"/>
              <a:t>围绕实施乡村振兴战略开展工作</a:t>
            </a:r>
            <a:r>
              <a:rPr lang="en-US" altLang="zh-CN" sz="2400" b="1" dirty="0"/>
              <a:t>,</a:t>
            </a:r>
            <a:r>
              <a:rPr lang="zh-CN" altLang="en-US" sz="2400" b="1" dirty="0"/>
              <a:t>组织带领农民群众发展集体经济</a:t>
            </a:r>
            <a:r>
              <a:rPr lang="en-US" altLang="zh-CN" sz="2400" b="1" dirty="0"/>
              <a:t>,</a:t>
            </a:r>
            <a:r>
              <a:rPr lang="zh-CN" altLang="en-US" sz="2400" b="1" dirty="0"/>
              <a:t>走共同富裕道路，领导村级治理</a:t>
            </a:r>
            <a:r>
              <a:rPr lang="en-US" altLang="zh-CN" sz="2400" b="1" dirty="0"/>
              <a:t>,</a:t>
            </a:r>
            <a:r>
              <a:rPr lang="zh-CN" altLang="en-US" sz="2400" b="1" dirty="0"/>
              <a:t>建设和谐美丽乡村。贫困村党支部应当动员和带领群众，全力打赢脱贫攻坚战</a:t>
            </a:r>
            <a:r>
              <a:rPr lang="zh-CN" altLang="en-US" sz="2400" b="1" dirty="0" smtClean="0"/>
              <a:t>。</a:t>
            </a:r>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041447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5170650" y="1161819"/>
            <a:ext cx="2492990"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社区党支部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6" y="2431133"/>
            <a:ext cx="6298111" cy="1938992"/>
          </a:xfrm>
          <a:prstGeom prst="rect">
            <a:avLst/>
          </a:prstGeom>
          <a:noFill/>
        </p:spPr>
        <p:txBody>
          <a:bodyPr wrap="square" rtlCol="0">
            <a:spAutoFit/>
          </a:bodyPr>
          <a:lstStyle/>
          <a:p>
            <a:r>
              <a:rPr lang="zh-CN" altLang="en-US" sz="2400" b="1" dirty="0" smtClean="0"/>
              <a:t>         全面</a:t>
            </a:r>
            <a:r>
              <a:rPr lang="zh-CN" altLang="en-US" sz="2400" b="1" dirty="0"/>
              <a:t>领导隶属本社区的各类组织和各项工作</a:t>
            </a:r>
            <a:r>
              <a:rPr lang="en-US" altLang="zh-CN" sz="2400" b="1" dirty="0"/>
              <a:t>,</a:t>
            </a:r>
            <a:r>
              <a:rPr lang="zh-CN" altLang="en-US" sz="2400" b="1" dirty="0"/>
              <a:t>围绕巩固党在</a:t>
            </a:r>
            <a:r>
              <a:rPr lang="zh-CN" altLang="en-US" sz="2400" b="1" dirty="0" smtClean="0"/>
              <a:t>城市执政基础、增进群众福祉开展工作</a:t>
            </a:r>
            <a:r>
              <a:rPr lang="en-US" altLang="zh-CN" sz="2400" b="1" dirty="0" smtClean="0"/>
              <a:t>,</a:t>
            </a:r>
            <a:r>
              <a:rPr lang="zh-CN" altLang="en-US" sz="2400" b="1" dirty="0" smtClean="0"/>
              <a:t>领导基层社会治理</a:t>
            </a:r>
            <a:r>
              <a:rPr lang="en-US" altLang="zh-CN" sz="2400" b="1" dirty="0" smtClean="0"/>
              <a:t>,</a:t>
            </a:r>
            <a:r>
              <a:rPr lang="zh-CN" altLang="en-US" sz="2400" b="1" dirty="0" smtClean="0"/>
              <a:t>组织整合辖区资源，服务社区群众、维护和谐稳定、建设美好家园。</a:t>
            </a:r>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744858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3027221" y="1154661"/>
            <a:ext cx="6647974"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国有企业和集体企业中的党支部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6" y="2431133"/>
            <a:ext cx="6298111" cy="2677656"/>
          </a:xfrm>
          <a:prstGeom prst="rect">
            <a:avLst/>
          </a:prstGeom>
          <a:noFill/>
        </p:spPr>
        <p:txBody>
          <a:bodyPr wrap="square" rtlCol="0">
            <a:spAutoFit/>
          </a:bodyPr>
          <a:lstStyle/>
          <a:p>
            <a:r>
              <a:rPr lang="zh-CN" altLang="en-US" sz="2400" b="1" dirty="0" smtClean="0"/>
              <a:t>        保证</a:t>
            </a:r>
            <a:r>
              <a:rPr lang="zh-CN" altLang="en-US" sz="2400" b="1" dirty="0"/>
              <a:t>监督党和国家方针政策的贯彻执行</a:t>
            </a:r>
            <a:r>
              <a:rPr lang="en-US" altLang="zh-CN" sz="2400" b="1" dirty="0"/>
              <a:t>,</a:t>
            </a:r>
            <a:r>
              <a:rPr lang="zh-CN" altLang="en-US" sz="2400" b="1" dirty="0"/>
              <a:t>围绕企业生产经营开展工作</a:t>
            </a:r>
            <a:r>
              <a:rPr lang="en-US" altLang="zh-CN" sz="2400" b="1" dirty="0"/>
              <a:t>,</a:t>
            </a:r>
            <a:r>
              <a:rPr lang="zh-CN" altLang="en-US" sz="2400" b="1" dirty="0"/>
              <a:t>按规定参与企业重大问题的决策，服务改革发展、凝聚职工群众，建设企业文化</a:t>
            </a:r>
            <a:r>
              <a:rPr lang="en-US" altLang="zh-CN" sz="2400" b="1" dirty="0"/>
              <a:t>,</a:t>
            </a:r>
            <a:r>
              <a:rPr lang="zh-CN" altLang="en-US" sz="2400" b="1" dirty="0"/>
              <a:t>创造一流业绩。</a:t>
            </a:r>
          </a:p>
          <a:p>
            <a:endParaRPr lang="zh-CN" altLang="en-US" sz="2400" b="1" dirty="0"/>
          </a:p>
          <a:p>
            <a:endParaRPr lang="zh-CN" altLang="en-US" sz="2400" b="1" dirty="0"/>
          </a:p>
          <a:p>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32152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30037" y="1550357"/>
            <a:ext cx="8872394" cy="7098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smtClean="0">
                <a:ln>
                  <a:noFill/>
                </a:ln>
                <a:solidFill>
                  <a:srgbClr val="FFC000"/>
                </a:solidFill>
                <a:effectLst/>
                <a:uLnTx/>
                <a:uFillTx/>
                <a:latin typeface="微软雅黑" panose="020B0503020204020204" pitchFamily="34" charset="-122"/>
                <a:ea typeface="微软雅黑" panose="020B0503020204020204" pitchFamily="34" charset="-122"/>
              </a:rPr>
              <a:t>三大定位</a:t>
            </a:r>
            <a:endParaRPr kumimoji="0" lang="zh-CN" altLang="en-US" sz="40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endParaRPr>
          </a:p>
        </p:txBody>
      </p:sp>
      <p:sp>
        <p:nvSpPr>
          <p:cNvPr id="5" name="矩形 4"/>
          <p:cNvSpPr/>
          <p:nvPr/>
        </p:nvSpPr>
        <p:spPr>
          <a:xfrm>
            <a:off x="1530038" y="2580891"/>
            <a:ext cx="8872396" cy="4015696"/>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3" name="圆角矩形 2"/>
          <p:cNvSpPr/>
          <p:nvPr/>
        </p:nvSpPr>
        <p:spPr>
          <a:xfrm>
            <a:off x="1979771" y="2959768"/>
            <a:ext cx="7972926" cy="92882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altLang="zh-CN" sz="3600" dirty="0" smtClean="0"/>
              <a:t>     </a:t>
            </a:r>
            <a:r>
              <a:rPr lang="en-US" altLang="zh-CN" sz="3600" dirty="0" smtClean="0"/>
              <a:t>•</a:t>
            </a:r>
            <a:r>
              <a:rPr lang="zh-CN" altLang="en-US" sz="3600" b="1" dirty="0">
                <a:solidFill>
                  <a:schemeClr val="bg1"/>
                </a:solidFill>
                <a:latin typeface="黑体" panose="02010609060101010101" pitchFamily="49" charset="-122"/>
                <a:ea typeface="黑体" panose="02010609060101010101" pitchFamily="49" charset="-122"/>
              </a:rPr>
              <a:t>党的基础组织</a:t>
            </a:r>
            <a:endParaRPr lang="zh-CN" altLang="en-US" sz="3600" b="1" dirty="0">
              <a:solidFill>
                <a:schemeClr val="bg1"/>
              </a:solidFill>
              <a:latin typeface="黑体" panose="02010609060101010101" pitchFamily="49" charset="-122"/>
              <a:ea typeface="黑体" panose="02010609060101010101" pitchFamily="49" charset="-122"/>
            </a:endParaRPr>
          </a:p>
        </p:txBody>
      </p:sp>
      <p:sp>
        <p:nvSpPr>
          <p:cNvPr id="9" name="圆角矩形 8"/>
          <p:cNvSpPr/>
          <p:nvPr/>
        </p:nvSpPr>
        <p:spPr>
          <a:xfrm>
            <a:off x="1979771" y="4095998"/>
            <a:ext cx="7972926" cy="100539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defRPr/>
            </a:pPr>
            <a:r>
              <a:rPr lang="en-US" altLang="zh-CN" sz="3600" b="1" dirty="0" smtClean="0">
                <a:solidFill>
                  <a:schemeClr val="bg1"/>
                </a:solidFill>
                <a:latin typeface="黑体" panose="02010609060101010101" pitchFamily="49" charset="-122"/>
                <a:ea typeface="黑体" panose="02010609060101010101" pitchFamily="49" charset="-122"/>
              </a:rPr>
              <a:t>  •</a:t>
            </a:r>
            <a:r>
              <a:rPr lang="zh-CN" altLang="en-US" sz="3600" b="1" dirty="0">
                <a:solidFill>
                  <a:schemeClr val="bg1"/>
                </a:solidFill>
                <a:latin typeface="黑体" panose="02010609060101010101" pitchFamily="49" charset="-122"/>
                <a:ea typeface="黑体" panose="02010609060101010101" pitchFamily="49" charset="-122"/>
              </a:rPr>
              <a:t>党在社会基层组织中的战斗堡垒</a:t>
            </a:r>
          </a:p>
        </p:txBody>
      </p:sp>
      <p:sp>
        <p:nvSpPr>
          <p:cNvPr id="10" name="圆角矩形 9"/>
          <p:cNvSpPr/>
          <p:nvPr/>
        </p:nvSpPr>
        <p:spPr>
          <a:xfrm>
            <a:off x="1979771" y="5308790"/>
            <a:ext cx="7972926" cy="923568"/>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defRPr/>
            </a:pPr>
            <a:r>
              <a:rPr lang="en-US" altLang="zh-CN" sz="2800" dirty="0" smtClean="0"/>
              <a:t>      </a:t>
            </a:r>
            <a:r>
              <a:rPr lang="en-US" altLang="zh-CN" sz="3600" b="1" dirty="0" smtClean="0">
                <a:solidFill>
                  <a:schemeClr val="bg1"/>
                </a:solidFill>
                <a:latin typeface="黑体" panose="02010609060101010101" pitchFamily="49" charset="-122"/>
                <a:ea typeface="黑体" panose="02010609060101010101" pitchFamily="49" charset="-122"/>
              </a:rPr>
              <a:t>•</a:t>
            </a:r>
            <a:r>
              <a:rPr lang="zh-CN" altLang="en-US" sz="3600" b="1" dirty="0">
                <a:solidFill>
                  <a:schemeClr val="bg1"/>
                </a:solidFill>
                <a:latin typeface="黑体" panose="02010609060101010101" pitchFamily="49" charset="-122"/>
                <a:ea typeface="黑体" panose="02010609060101010101" pitchFamily="49" charset="-122"/>
              </a:rPr>
              <a:t>党的全面工作和战斗基础</a:t>
            </a:r>
          </a:p>
        </p:txBody>
      </p:sp>
    </p:spTree>
    <p:extLst>
      <p:ext uri="{BB962C8B-B14F-4D97-AF65-F5344CB8AC3E}">
        <p14:creationId xmlns:p14="http://schemas.microsoft.com/office/powerpoint/2010/main" val="6642206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 presetClass="entr" presetSubtype="8" fill="hold" grpId="0" nodeType="afterEffect" p14:presetBounceEnd="33000">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14:bounceEnd="33000">
                                          <p:cBhvr additive="base">
                                            <p:cTn id="13" dur="1500" fill="hold"/>
                                            <p:tgtEl>
                                              <p:spTgt spid="5"/>
                                            </p:tgtEl>
                                            <p:attrNameLst>
                                              <p:attrName>ppt_x</p:attrName>
                                            </p:attrNameLst>
                                          </p:cBhvr>
                                          <p:tavLst>
                                            <p:tav tm="0">
                                              <p:val>
                                                <p:strVal val="0-#ppt_w/2"/>
                                              </p:val>
                                            </p:tav>
                                            <p:tav tm="100000">
                                              <p:val>
                                                <p:strVal val="#ppt_x"/>
                                              </p:val>
                                            </p:tav>
                                          </p:tavLst>
                                        </p:anim>
                                        <p:anim calcmode="lin" valueType="num" p14:bounceEnd="33000">
                                          <p:cBhvr additive="base">
                                            <p:cTn id="14" dur="1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P spid="9" grpId="0" animBg="1"/>
          <p:bldP spid="10"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500" fill="hold"/>
                                            <p:tgtEl>
                                              <p:spTgt spid="5"/>
                                            </p:tgtEl>
                                            <p:attrNameLst>
                                              <p:attrName>ppt_x</p:attrName>
                                            </p:attrNameLst>
                                          </p:cBhvr>
                                          <p:tavLst>
                                            <p:tav tm="0">
                                              <p:val>
                                                <p:strVal val="0-#ppt_w/2"/>
                                              </p:val>
                                            </p:tav>
                                            <p:tav tm="100000">
                                              <p:val>
                                                <p:strVal val="#ppt_x"/>
                                              </p:val>
                                            </p:tav>
                                          </p:tavLst>
                                        </p:anim>
                                        <p:anim calcmode="lin" valueType="num">
                                          <p:cBhvr additive="base">
                                            <p:cTn id="14" dur="1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P spid="9" grpId="0" animBg="1"/>
          <p:bldP spid="10" grpId="0" animBg="1"/>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4159335" y="1161819"/>
            <a:ext cx="3416320"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高校中的党支部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6" y="2431133"/>
            <a:ext cx="6298111" cy="3046988"/>
          </a:xfrm>
          <a:prstGeom prst="rect">
            <a:avLst/>
          </a:prstGeom>
          <a:noFill/>
        </p:spPr>
        <p:txBody>
          <a:bodyPr wrap="square" rtlCol="0">
            <a:spAutoFit/>
          </a:bodyPr>
          <a:lstStyle/>
          <a:p>
            <a:r>
              <a:rPr lang="zh-CN" altLang="en-US" sz="2400" b="1" dirty="0" smtClean="0"/>
              <a:t>        保证</a:t>
            </a:r>
            <a:r>
              <a:rPr lang="zh-CN" altLang="en-US" sz="2400" b="1" dirty="0"/>
              <a:t>监督党的教育方针贯彻落实</a:t>
            </a:r>
            <a:r>
              <a:rPr lang="en-US" altLang="zh-CN" sz="2400" b="1" dirty="0"/>
              <a:t>,</a:t>
            </a:r>
            <a:r>
              <a:rPr lang="zh-CN" altLang="en-US" sz="2400" b="1" dirty="0"/>
              <a:t>巩固马克思主义在高校意识形态领域的指导地位</a:t>
            </a:r>
            <a:r>
              <a:rPr lang="en-US" altLang="zh-CN" sz="2400" b="1" dirty="0"/>
              <a:t>,</a:t>
            </a:r>
            <a:r>
              <a:rPr lang="zh-CN" altLang="en-US" sz="2400" b="1" dirty="0"/>
              <a:t>加强思想政治引领筑车学生理想信念根基， 落实立德树人根本任务</a:t>
            </a:r>
            <a:r>
              <a:rPr lang="en-US" altLang="zh-CN" sz="2400" b="1" dirty="0"/>
              <a:t>,</a:t>
            </a:r>
            <a:r>
              <a:rPr lang="zh-CN" altLang="en-US" sz="2400" b="1" dirty="0"/>
              <a:t>保证教学科研管理各项任务完成</a:t>
            </a:r>
            <a:r>
              <a:rPr lang="zh-CN" altLang="en-US" sz="2400" b="1" dirty="0" smtClean="0"/>
              <a:t>。</a:t>
            </a:r>
          </a:p>
          <a:p>
            <a:endParaRPr lang="zh-CN" altLang="en-US" sz="2400" b="1" dirty="0"/>
          </a:p>
          <a:p>
            <a:endParaRPr lang="zh-CN" altLang="en-US" sz="2400" b="1" dirty="0"/>
          </a:p>
          <a:p>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346836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3212166" y="1154661"/>
            <a:ext cx="6186309"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非公有制经济组织中的党支部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6" y="2431133"/>
            <a:ext cx="6298111" cy="1938992"/>
          </a:xfrm>
          <a:prstGeom prst="rect">
            <a:avLst/>
          </a:prstGeom>
          <a:noFill/>
        </p:spPr>
        <p:txBody>
          <a:bodyPr wrap="square" rtlCol="0">
            <a:spAutoFit/>
          </a:bodyPr>
          <a:lstStyle/>
          <a:p>
            <a:r>
              <a:rPr lang="zh-CN" altLang="en-US" sz="2400" b="1" dirty="0" smtClean="0"/>
              <a:t>        引导</a:t>
            </a:r>
            <a:r>
              <a:rPr lang="zh-CN" altLang="en-US" sz="2400" b="1" dirty="0"/>
              <a:t>和监督企业严格遵守国家法律法规</a:t>
            </a:r>
            <a:r>
              <a:rPr lang="en-US" altLang="zh-CN" sz="2400" b="1" dirty="0"/>
              <a:t>,</a:t>
            </a:r>
            <a:r>
              <a:rPr lang="zh-CN" altLang="en-US" sz="2400" b="1" dirty="0"/>
              <a:t>团结凝聚职工群众</a:t>
            </a:r>
            <a:r>
              <a:rPr lang="en-US" altLang="zh-CN" sz="2400" b="1" dirty="0"/>
              <a:t>,</a:t>
            </a:r>
            <a:r>
              <a:rPr lang="zh-CN" altLang="en-US" sz="2400" b="1" dirty="0"/>
              <a:t>依法维护各方合法权益</a:t>
            </a:r>
            <a:r>
              <a:rPr lang="en-US" altLang="zh-CN" sz="2400" b="1" dirty="0"/>
              <a:t>,</a:t>
            </a:r>
            <a:r>
              <a:rPr lang="zh-CN" altLang="en-US" sz="2400" b="1" dirty="0"/>
              <a:t>建设企业先进文化，促进企业健康发展</a:t>
            </a:r>
            <a:r>
              <a:rPr lang="zh-CN" altLang="en-US" sz="2400" b="1" dirty="0" smtClean="0"/>
              <a:t>。</a:t>
            </a:r>
            <a:endParaRPr lang="zh-CN" altLang="en-US" sz="2400" b="1" dirty="0"/>
          </a:p>
          <a:p>
            <a:endParaRPr lang="zh-CN" altLang="en-US" sz="2400" b="1" dirty="0"/>
          </a:p>
          <a:p>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436557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4135496" y="1154661"/>
            <a:ext cx="4339650"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社会组织中的党支部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6" y="2431133"/>
            <a:ext cx="6298111" cy="1569660"/>
          </a:xfrm>
          <a:prstGeom prst="rect">
            <a:avLst/>
          </a:prstGeom>
          <a:noFill/>
        </p:spPr>
        <p:txBody>
          <a:bodyPr wrap="square" rtlCol="0">
            <a:spAutoFit/>
          </a:bodyPr>
          <a:lstStyle/>
          <a:p>
            <a:r>
              <a:rPr lang="zh-CN" altLang="en-US" sz="2400" b="1" dirty="0" smtClean="0"/>
              <a:t>        引导</a:t>
            </a:r>
            <a:r>
              <a:rPr lang="zh-CN" altLang="en-US" sz="2400" b="1" dirty="0"/>
              <a:t>和监督社会组织依法执业、诚信从业</a:t>
            </a:r>
            <a:r>
              <a:rPr lang="en-US" altLang="zh-CN" sz="2400" b="1" dirty="0"/>
              <a:t>,</a:t>
            </a:r>
            <a:r>
              <a:rPr lang="zh-CN" altLang="en-US" sz="2400" b="1" dirty="0"/>
              <a:t>教育引导职工群众增强政治认同，引导和支持社会组织有序参与社会治理、提供公共服务、承担社会责任</a:t>
            </a:r>
            <a:r>
              <a:rPr lang="zh-CN" altLang="en-US" sz="2400" b="1" dirty="0" smtClean="0"/>
              <a:t>。</a:t>
            </a:r>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628397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4135496" y="1154661"/>
            <a:ext cx="4339650"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事业单位中的党支部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6" y="2431133"/>
            <a:ext cx="6298111" cy="1569660"/>
          </a:xfrm>
          <a:prstGeom prst="rect">
            <a:avLst/>
          </a:prstGeom>
          <a:noFill/>
        </p:spPr>
        <p:txBody>
          <a:bodyPr wrap="square" rtlCol="0">
            <a:spAutoFit/>
          </a:bodyPr>
          <a:lstStyle/>
          <a:p>
            <a:r>
              <a:rPr lang="zh-CN" altLang="en-US" sz="2400" b="1" dirty="0" smtClean="0"/>
              <a:t>        保证</a:t>
            </a:r>
            <a:r>
              <a:rPr lang="zh-CN" altLang="en-US" sz="2400" b="1" dirty="0"/>
              <a:t>监督改革发展正确方向，参与重要决策</a:t>
            </a:r>
            <a:r>
              <a:rPr lang="en-US" altLang="zh-CN" sz="2400" b="1" dirty="0"/>
              <a:t>,</a:t>
            </a:r>
            <a:r>
              <a:rPr lang="zh-CN" altLang="en-US" sz="2400" b="1" dirty="0"/>
              <a:t>服务人才成长</a:t>
            </a:r>
            <a:r>
              <a:rPr lang="en-US" altLang="zh-CN" sz="2400" b="1" dirty="0"/>
              <a:t>,</a:t>
            </a:r>
            <a:r>
              <a:rPr lang="zh-CN" altLang="en-US" sz="2400" b="1" dirty="0"/>
              <a:t>促进事业发展。事业单位中发挥领导作用的党支部对重大问题进行讨论和作出决定</a:t>
            </a:r>
            <a:r>
              <a:rPr lang="zh-CN" altLang="en-US" sz="2400" b="1" dirty="0" smtClean="0"/>
              <a:t>。</a:t>
            </a:r>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414601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3156266" y="1161819"/>
            <a:ext cx="6186309"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各级党和国家机关中的党支部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6" y="2431133"/>
            <a:ext cx="6298111" cy="1200329"/>
          </a:xfrm>
          <a:prstGeom prst="rect">
            <a:avLst/>
          </a:prstGeom>
          <a:noFill/>
        </p:spPr>
        <p:txBody>
          <a:bodyPr wrap="square" rtlCol="0">
            <a:spAutoFit/>
          </a:bodyPr>
          <a:lstStyle/>
          <a:p>
            <a:r>
              <a:rPr lang="zh-CN" altLang="en-US" sz="2400" b="1" dirty="0" smtClean="0"/>
              <a:t>        围绕</a:t>
            </a:r>
            <a:r>
              <a:rPr lang="zh-CN" altLang="en-US" sz="2400" b="1" dirty="0"/>
              <a:t>服务中心、建设队伍开展工作</a:t>
            </a:r>
            <a:r>
              <a:rPr lang="en-US" altLang="zh-CN" sz="2400" b="1" dirty="0"/>
              <a:t>,</a:t>
            </a:r>
            <a:r>
              <a:rPr lang="zh-CN" altLang="en-US" sz="2400" b="1" dirty="0"/>
              <a:t>发挥对党员的教育、管理、监督作用，协助本部门行政负责人完成任务、改进工作</a:t>
            </a:r>
            <a:r>
              <a:rPr lang="zh-CN" altLang="en-US" sz="2400" b="1" dirty="0" smtClean="0"/>
              <a:t>。</a:t>
            </a:r>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808529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4302895" y="1154661"/>
            <a:ext cx="3416320"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流动党员党支部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6" y="2431133"/>
            <a:ext cx="6298111" cy="1938992"/>
          </a:xfrm>
          <a:prstGeom prst="rect">
            <a:avLst/>
          </a:prstGeom>
          <a:noFill/>
        </p:spPr>
        <p:txBody>
          <a:bodyPr wrap="square" rtlCol="0">
            <a:spAutoFit/>
          </a:bodyPr>
          <a:lstStyle/>
          <a:p>
            <a:r>
              <a:rPr lang="zh-CN" altLang="en-US" sz="2400" b="1" dirty="0" smtClean="0"/>
              <a:t>        组织</a:t>
            </a:r>
            <a:r>
              <a:rPr lang="zh-CN" altLang="en-US" sz="2400" b="1" dirty="0"/>
              <a:t>流动党员开展政治学习</a:t>
            </a:r>
            <a:r>
              <a:rPr lang="en-US" altLang="zh-CN" sz="2400" b="1" dirty="0"/>
              <a:t>,</a:t>
            </a:r>
            <a:r>
              <a:rPr lang="zh-CN" altLang="en-US" sz="2400" b="1" dirty="0"/>
              <a:t>过好组织生活</a:t>
            </a:r>
            <a:r>
              <a:rPr lang="en-US" altLang="zh-CN" sz="2400" b="1" dirty="0"/>
              <a:t>,</a:t>
            </a:r>
            <a:r>
              <a:rPr lang="zh-CN" altLang="en-US" sz="2400" b="1" dirty="0"/>
              <a:t>进行民主评议</a:t>
            </a:r>
            <a:r>
              <a:rPr lang="en-US" altLang="zh-CN" sz="2400" b="1" dirty="0"/>
              <a:t>,</a:t>
            </a:r>
            <a:r>
              <a:rPr lang="zh-CN" altLang="en-US" sz="2400" b="1" dirty="0"/>
              <a:t>引导党员履行党员义务</a:t>
            </a:r>
            <a:r>
              <a:rPr lang="en-US" altLang="zh-CN" sz="2400" b="1" dirty="0"/>
              <a:t>,</a:t>
            </a:r>
            <a:r>
              <a:rPr lang="zh-CN" altLang="en-US" sz="2400" b="1" dirty="0"/>
              <a:t>行使党员权利，充分发挥作用。对组织关系不在本党支部的流动党员民主评议等情况</a:t>
            </a:r>
            <a:r>
              <a:rPr lang="en-US" altLang="zh-CN" sz="2400" b="1" dirty="0"/>
              <a:t>,</a:t>
            </a:r>
            <a:r>
              <a:rPr lang="zh-CN" altLang="en-US" sz="2400" b="1" dirty="0"/>
              <a:t>应当通报其组织关系所在党支部</a:t>
            </a:r>
            <a:r>
              <a:rPr lang="zh-CN" altLang="en-US" sz="2400" b="1" dirty="0" smtClean="0"/>
              <a:t>。</a:t>
            </a:r>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037602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3904664" y="1154661"/>
            <a:ext cx="4801314" cy="646331"/>
          </a:xfrm>
          <a:prstGeom prst="rect">
            <a:avLst/>
          </a:prstGeom>
          <a:noFill/>
        </p:spPr>
        <p:txBody>
          <a:bodyPr wrap="none" rtlCol="0">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离退休干部职工党支部</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156265" y="2521748"/>
            <a:ext cx="6298111" cy="1569660"/>
          </a:xfrm>
          <a:prstGeom prst="rect">
            <a:avLst/>
          </a:prstGeom>
          <a:noFill/>
        </p:spPr>
        <p:txBody>
          <a:bodyPr wrap="square" rtlCol="0">
            <a:spAutoFit/>
          </a:bodyPr>
          <a:lstStyle/>
          <a:p>
            <a:r>
              <a:rPr lang="zh-CN" altLang="en-US" sz="2400" b="1" dirty="0" smtClean="0"/>
              <a:t>       宣传</a:t>
            </a:r>
            <a:r>
              <a:rPr lang="zh-CN" altLang="en-US" sz="2400" b="1" dirty="0"/>
              <a:t>执行党的路线方针政策 </a:t>
            </a:r>
            <a:r>
              <a:rPr lang="en-US" altLang="zh-CN" sz="2400" b="1" dirty="0"/>
              <a:t>,</a:t>
            </a:r>
            <a:r>
              <a:rPr lang="zh-CN" altLang="en-US" sz="2400" b="1" dirty="0"/>
              <a:t>根据党员实际情况，组织参加学习</a:t>
            </a:r>
            <a:r>
              <a:rPr lang="en-US" altLang="zh-CN" sz="2400" b="1" dirty="0"/>
              <a:t>,</a:t>
            </a:r>
            <a:r>
              <a:rPr lang="zh-CN" altLang="en-US" sz="2400" b="1" dirty="0"/>
              <a:t>开展党的组织生活，听取意见建议 </a:t>
            </a:r>
            <a:r>
              <a:rPr lang="en-US" altLang="zh-CN" sz="2400" b="1" dirty="0"/>
              <a:t>,</a:t>
            </a:r>
            <a:r>
              <a:rPr lang="zh-CN" altLang="en-US" sz="2400" b="1" dirty="0"/>
              <a:t>引导他们结合自身实际</a:t>
            </a:r>
            <a:r>
              <a:rPr lang="zh-CN" altLang="en-US" sz="2400" b="1" dirty="0" smtClean="0"/>
              <a:t>发挥作用。</a:t>
            </a:r>
            <a:endParaRPr lang="zh-CN" altLang="en-US" sz="2400" b="1" dirty="0"/>
          </a:p>
        </p:txBody>
      </p:sp>
      <p:sp>
        <p:nvSpPr>
          <p:cNvPr id="2" name="圆角矩形 1"/>
          <p:cNvSpPr/>
          <p:nvPr/>
        </p:nvSpPr>
        <p:spPr>
          <a:xfrm>
            <a:off x="2935450" y="2015811"/>
            <a:ext cx="6739745" cy="3412532"/>
          </a:xfrm>
          <a:prstGeom prst="roundRect">
            <a:avLst/>
          </a:prstGeom>
          <a:noFill/>
          <a:ln>
            <a:solidFill>
              <a:srgbClr val="C802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89110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2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7482469" y="-1"/>
            <a:ext cx="3267307" cy="5430129"/>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7482467" y="6055112"/>
            <a:ext cx="3267308" cy="802888"/>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7482468" y="5811165"/>
            <a:ext cx="470953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6" descr="G:\2016我图\两会\ooopic_10194892_b0c64675b11c678cafbc\004.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7482469" y="57192"/>
            <a:ext cx="3267305" cy="205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854657" y="2251574"/>
            <a:ext cx="2522928" cy="2347724"/>
          </a:xfrm>
          <a:prstGeom prst="rect">
            <a:avLst/>
          </a:prstGeom>
        </p:spPr>
      </p:pic>
      <p:sp>
        <p:nvSpPr>
          <p:cNvPr id="15" name="TextBox 14"/>
          <p:cNvSpPr txBox="1"/>
          <p:nvPr/>
        </p:nvSpPr>
        <p:spPr>
          <a:xfrm>
            <a:off x="7382106" y="6218867"/>
            <a:ext cx="3190052"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2800" b="0" dirty="0" smtClean="0">
                <a:solidFill>
                  <a:schemeClr val="accent2">
                    <a:lumMod val="20000"/>
                    <a:lumOff val="80000"/>
                  </a:schemeClr>
                </a:solidFill>
                <a:latin typeface="华文行楷" panose="02010800040101010101" pitchFamily="2" charset="-122"/>
                <a:ea typeface="华文行楷" panose="02010800040101010101" pitchFamily="2" charset="-122"/>
              </a:rPr>
              <a:t>中国共产党</a:t>
            </a:r>
            <a:r>
              <a:rPr lang="en-US" altLang="zh-CN" sz="2800" b="0" dirty="0" smtClean="0">
                <a:solidFill>
                  <a:schemeClr val="accent2">
                    <a:lumMod val="20000"/>
                    <a:lumOff val="80000"/>
                  </a:schemeClr>
                </a:solidFill>
                <a:latin typeface="华文行楷" panose="02010800040101010101" pitchFamily="2" charset="-122"/>
                <a:ea typeface="华文行楷" panose="02010800040101010101" pitchFamily="2" charset="-122"/>
              </a:rPr>
              <a:t>·</a:t>
            </a:r>
            <a:r>
              <a:rPr lang="en-US" altLang="zh-CN" sz="2800" b="0" dirty="0" smtClean="0">
                <a:solidFill>
                  <a:schemeClr val="accent2">
                    <a:lumMod val="20000"/>
                    <a:lumOff val="80000"/>
                  </a:schemeClr>
                </a:solidFill>
                <a:latin typeface="Impact" panose="020B0806030902050204" pitchFamily="34" charset="0"/>
                <a:ea typeface="华文行楷" panose="02010800040101010101" pitchFamily="2" charset="-122"/>
              </a:rPr>
              <a:t>2018</a:t>
            </a:r>
          </a:p>
        </p:txBody>
      </p:sp>
      <p:grpSp>
        <p:nvGrpSpPr>
          <p:cNvPr id="16" name="组合 15"/>
          <p:cNvGrpSpPr/>
          <p:nvPr/>
        </p:nvGrpSpPr>
        <p:grpSpPr bwMode="auto">
          <a:xfrm>
            <a:off x="894650" y="4092937"/>
            <a:ext cx="5016731" cy="646331"/>
            <a:chOff x="4075558" y="2054456"/>
            <a:chExt cx="5785956" cy="745845"/>
          </a:xfrm>
        </p:grpSpPr>
        <p:sp>
          <p:nvSpPr>
            <p:cNvPr id="17" name="TextBox 124"/>
            <p:cNvSpPr txBox="1"/>
            <p:nvPr/>
          </p:nvSpPr>
          <p:spPr>
            <a:xfrm>
              <a:off x="4856457" y="2054456"/>
              <a:ext cx="5005057" cy="745845"/>
            </a:xfrm>
            <a:prstGeom prst="rect">
              <a:avLst/>
            </a:prstGeom>
            <a:noFill/>
          </p:spPr>
          <p:txBody>
            <a:bodyPr wrap="none">
              <a:spAutoFit/>
            </a:bodyPr>
            <a:lstStyle/>
            <a:p>
              <a:pPr lvl="0">
                <a:defRPr/>
              </a:pP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条例</a:t>
              </a: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的主要内容</a:t>
              </a:r>
            </a:p>
          </p:txBody>
        </p:sp>
        <p:sp>
          <p:nvSpPr>
            <p:cNvPr id="18" name="圆角矩形​​ 10"/>
            <p:cNvSpPr>
              <a:spLocks noChangeArrowheads="1"/>
            </p:cNvSpPr>
            <p:nvPr/>
          </p:nvSpPr>
          <p:spPr bwMode="auto">
            <a:xfrm>
              <a:off x="4075558" y="2054456"/>
              <a:ext cx="727240" cy="726906"/>
            </a:xfrm>
            <a:prstGeom prst="roundRect">
              <a:avLst>
                <a:gd name="adj" fmla="val 16667"/>
              </a:avLst>
            </a:prstGeom>
            <a:solidFill>
              <a:srgbClr val="C00000"/>
            </a:solidFill>
            <a:ln w="25400" algn="ctr">
              <a:solidFill>
                <a:srgbClr val="FF6600"/>
              </a:solidFill>
              <a:round/>
            </a:ln>
          </p:spPr>
          <p:txBody>
            <a:bodyPr anchor="ctr"/>
            <a:lstStyle/>
            <a:p>
              <a:pPr algn="ctr" fontAlgn="auto">
                <a:spcBef>
                  <a:spcPts val="0"/>
                </a:spcBef>
                <a:spcAft>
                  <a:spcPts val="0"/>
                </a:spcAft>
                <a:defRPr/>
              </a:pPr>
              <a:r>
                <a:rPr lang="zh-CN" altLang="en-US" sz="4000" dirty="0" smtClean="0">
                  <a:solidFill>
                    <a:schemeClr val="lt1"/>
                  </a:solidFill>
                  <a:latin typeface="Arial" panose="020B0604020202020204" pitchFamily="34" charset="0"/>
                  <a:ea typeface="微软雅黑" panose="020B0503020204020204" pitchFamily="34" charset="-122"/>
                  <a:cs typeface="Arial" panose="020B0604020202020204" pitchFamily="34" charset="0"/>
                </a:rPr>
                <a:t>八</a:t>
              </a:r>
              <a:endParaRPr lang="zh-CN" altLang="en-US" sz="4000" dirty="0">
                <a:solidFill>
                  <a:schemeClr val="lt1"/>
                </a:solidFill>
                <a:latin typeface="Arial" panose="020B0604020202020204" pitchFamily="34" charset="0"/>
                <a:ea typeface="微软雅黑" panose="020B0503020204020204" pitchFamily="34" charset="-122"/>
                <a:cs typeface="Arial" panose="020B06040202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50" fill="hold"/>
                                        <p:tgtEl>
                                          <p:spTgt spid="5"/>
                                        </p:tgtEl>
                                        <p:attrNameLst>
                                          <p:attrName>ppt_x</p:attrName>
                                        </p:attrNameLst>
                                      </p:cBhvr>
                                      <p:tavLst>
                                        <p:tav tm="0">
                                          <p:val>
                                            <p:strVal val="#ppt_x"/>
                                          </p:val>
                                        </p:tav>
                                        <p:tav tm="100000">
                                          <p:val>
                                            <p:strVal val="#ppt_x"/>
                                          </p:val>
                                        </p:tav>
                                      </p:tavLst>
                                    </p:anim>
                                    <p:anim calcmode="lin" valueType="num">
                                      <p:cBhvr additive="base">
                                        <p:cTn id="13" dur="3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4339650"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的主要内容</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2681649" y="2142523"/>
            <a:ext cx="8630952" cy="4005392"/>
          </a:xfrm>
          <a:prstGeom prst="rect">
            <a:avLst/>
          </a:prstGeom>
          <a:noFill/>
        </p:spPr>
        <p:txBody>
          <a:bodyPr wrap="square" rtlCol="0">
            <a:spAutoFit/>
          </a:bodyPr>
          <a:lstStyle/>
          <a:p>
            <a:pPr>
              <a:lnSpc>
                <a:spcPct val="150000"/>
              </a:lnSpc>
            </a:pPr>
            <a:r>
              <a:rPr lang="en-US" altLang="zh-CN" sz="2800" b="1" dirty="0" smtClean="0">
                <a:solidFill>
                  <a:srgbClr val="C8020B"/>
                </a:solidFill>
                <a:latin typeface="微软雅黑" panose="020B0503020204020204" pitchFamily="34" charset="-122"/>
                <a:ea typeface="微软雅黑" panose="020B0503020204020204" pitchFamily="34" charset="-122"/>
              </a:rPr>
              <a:t>·  </a:t>
            </a:r>
            <a:r>
              <a:rPr lang="zh-CN" altLang="en-US" sz="2800" b="1" dirty="0" smtClean="0">
                <a:solidFill>
                  <a:srgbClr val="C8020B"/>
                </a:solidFill>
                <a:latin typeface="微软雅黑" panose="020B0503020204020204" pitchFamily="34" charset="-122"/>
                <a:ea typeface="微软雅黑" panose="020B0503020204020204" pitchFamily="34" charset="-122"/>
              </a:rPr>
              <a:t>一是明确了党支部的功能定位</a:t>
            </a:r>
            <a:r>
              <a:rPr lang="zh-CN" altLang="en-US" sz="2400" dirty="0"/>
              <a:t/>
            </a:r>
            <a:br>
              <a:rPr lang="zh-CN" altLang="en-US" sz="2400" dirty="0"/>
            </a:br>
            <a:r>
              <a:rPr lang="zh-CN" altLang="en-US" sz="2400" dirty="0" smtClean="0"/>
              <a:t>        </a:t>
            </a:r>
            <a:r>
              <a:rPr lang="zh-CN" altLang="en-US" sz="2400" b="1" dirty="0" smtClean="0">
                <a:latin typeface="黑体" panose="02010609060101010101" pitchFamily="49" charset="-122"/>
                <a:ea typeface="黑体" panose="02010609060101010101" pitchFamily="49" charset="-122"/>
              </a:rPr>
              <a:t>规定</a:t>
            </a:r>
            <a:r>
              <a:rPr lang="zh-CN" altLang="en-US" sz="2400" b="1" dirty="0">
                <a:latin typeface="黑体" panose="02010609060101010101" pitchFamily="49" charset="-122"/>
                <a:ea typeface="黑体" panose="02010609060101010101" pitchFamily="49" charset="-122"/>
              </a:rPr>
              <a:t>党支部是党的基础组织、党的组织体系的基本单元、党在社会基层组织中的战斗堡垒、党的全部工作和战斗力的</a:t>
            </a:r>
            <a:r>
              <a:rPr lang="zh-CN" altLang="en-US" sz="2400" b="1" dirty="0" smtClean="0">
                <a:latin typeface="黑体" panose="02010609060101010101" pitchFamily="49" charset="-122"/>
                <a:ea typeface="黑体" panose="02010609060101010101" pitchFamily="49" charset="-122"/>
              </a:rPr>
              <a:t>基础，担负直接教育党员、管理党员、监督党员和组织群众、宣传群众、凝聚群众、服务群众的职责，并</a:t>
            </a:r>
            <a:r>
              <a:rPr lang="zh-CN" altLang="en-US" sz="2400" b="1" dirty="0">
                <a:latin typeface="黑体" panose="02010609060101010101" pitchFamily="49" charset="-122"/>
                <a:ea typeface="黑体" panose="02010609060101010101" pitchFamily="49" charset="-122"/>
              </a:rPr>
              <a:t>提出党支部工作必须遵循的原则。</a:t>
            </a:r>
            <a:r>
              <a:rPr lang="zh-CN" altLang="en-US" sz="2400" dirty="0"/>
              <a:t/>
            </a:r>
            <a:br>
              <a:rPr lang="zh-CN" altLang="en-US" sz="2400" dirty="0"/>
            </a:br>
            <a:endParaRPr lang="en-US" altLang="zh-CN" sz="2400" b="1" dirty="0" smtClean="0"/>
          </a:p>
        </p:txBody>
      </p:sp>
    </p:spTree>
    <p:extLst>
      <p:ext uri="{BB962C8B-B14F-4D97-AF65-F5344CB8AC3E}">
        <p14:creationId xmlns:p14="http://schemas.microsoft.com/office/powerpoint/2010/main" val="34156066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400"/>
                            </p:stCondLst>
                            <p:childTnLst>
                              <p:par>
                                <p:cTn id="22" presetID="2" presetClass="entr" presetSubtype="2" decel="100000" fill="hold" grpId="0" nodeType="afterEffect">
                                  <p:stCondLst>
                                    <p:cond delay="0"/>
                                  </p:stCondLst>
                                  <p:iterate type="lt">
                                    <p:tmPct val="10000"/>
                                  </p:iterate>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1+#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4339650"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的主要内容</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2681649" y="2142523"/>
            <a:ext cx="8630952" cy="4062651"/>
          </a:xfrm>
          <a:prstGeom prst="rect">
            <a:avLst/>
          </a:prstGeom>
          <a:noFill/>
        </p:spPr>
        <p:txBody>
          <a:bodyPr wrap="square" rtlCol="0">
            <a:spAutoFit/>
          </a:bodyPr>
          <a:lstStyle/>
          <a:p>
            <a:pPr>
              <a:lnSpc>
                <a:spcPct val="150000"/>
              </a:lnSpc>
            </a:pPr>
            <a:r>
              <a:rPr lang="en-US" altLang="zh-CN" sz="2400" b="1" dirty="0">
                <a:solidFill>
                  <a:srgbClr val="C8020B"/>
                </a:solidFill>
                <a:latin typeface="微软雅黑" panose="020B0503020204020204" pitchFamily="34" charset="-122"/>
                <a:ea typeface="微软雅黑" panose="020B0503020204020204" pitchFamily="34" charset="-122"/>
              </a:rPr>
              <a:t>·  </a:t>
            </a:r>
            <a:r>
              <a:rPr lang="zh-CN" altLang="en-US" sz="2400" b="1" dirty="0">
                <a:solidFill>
                  <a:srgbClr val="C8020B"/>
                </a:solidFill>
                <a:latin typeface="微软雅黑" panose="020B0503020204020204" pitchFamily="34" charset="-122"/>
                <a:ea typeface="微软雅黑" panose="020B0503020204020204" pitchFamily="34" charset="-122"/>
              </a:rPr>
              <a:t>二是明确了党支部的设置</a:t>
            </a:r>
            <a:br>
              <a:rPr lang="zh-CN" altLang="en-US" sz="2400" b="1" dirty="0">
                <a:solidFill>
                  <a:srgbClr val="C8020B"/>
                </a:solidFill>
                <a:latin typeface="微软雅黑" panose="020B0503020204020204" pitchFamily="34" charset="-122"/>
                <a:ea typeface="微软雅黑" panose="020B0503020204020204" pitchFamily="34" charset="-122"/>
              </a:rPr>
            </a:br>
            <a:r>
              <a:rPr lang="zh-CN" altLang="en-US" sz="2400" dirty="0" smtClean="0"/>
              <a:t>        </a:t>
            </a:r>
            <a:r>
              <a:rPr lang="zh-CN" altLang="en-US" sz="2400" b="1" dirty="0" smtClean="0">
                <a:latin typeface="黑体" panose="02010609060101010101" pitchFamily="49" charset="-122"/>
                <a:ea typeface="黑体" panose="02010609060101010101" pitchFamily="49" charset="-122"/>
              </a:rPr>
              <a:t>明确党支部设立范围、条件和程序，对结合实际创新党支部设置形式做出规定。</a:t>
            </a:r>
            <a:r>
              <a:rPr lang="zh-CN" altLang="en-US" sz="2400" dirty="0"/>
              <a:t/>
            </a:r>
            <a:br>
              <a:rPr lang="zh-CN" altLang="en-US" sz="2400" dirty="0"/>
            </a:br>
            <a:r>
              <a:rPr lang="en-US" altLang="zh-CN" sz="2400" b="1" dirty="0">
                <a:solidFill>
                  <a:srgbClr val="C8020B"/>
                </a:solidFill>
                <a:latin typeface="微软雅黑" panose="020B0503020204020204" pitchFamily="34" charset="-122"/>
                <a:ea typeface="微软雅黑" panose="020B0503020204020204" pitchFamily="34" charset="-122"/>
              </a:rPr>
              <a:t>·  </a:t>
            </a:r>
            <a:r>
              <a:rPr lang="zh-CN" altLang="en-US" sz="2400" b="1" dirty="0">
                <a:solidFill>
                  <a:srgbClr val="C8020B"/>
                </a:solidFill>
                <a:latin typeface="微软雅黑" panose="020B0503020204020204" pitchFamily="34" charset="-122"/>
                <a:ea typeface="微软雅黑" panose="020B0503020204020204" pitchFamily="34" charset="-122"/>
              </a:rPr>
              <a:t>三</a:t>
            </a:r>
            <a:r>
              <a:rPr lang="zh-CN" altLang="en-US" sz="2400" b="1" dirty="0" smtClean="0">
                <a:solidFill>
                  <a:srgbClr val="C8020B"/>
                </a:solidFill>
                <a:latin typeface="微软雅黑" panose="020B0503020204020204" pitchFamily="34" charset="-122"/>
                <a:ea typeface="微软雅黑" panose="020B0503020204020204" pitchFamily="34" charset="-122"/>
              </a:rPr>
              <a:t>是提出党支部的基本任务和重点任务</a:t>
            </a:r>
            <a:endParaRPr lang="en-US" altLang="zh-CN" sz="2400" b="1" dirty="0" smtClean="0">
              <a:solidFill>
                <a:srgbClr val="C8020B"/>
              </a:solidFill>
              <a:latin typeface="微软雅黑" panose="020B0503020204020204" pitchFamily="34" charset="-122"/>
              <a:ea typeface="微软雅黑" panose="020B0503020204020204" pitchFamily="34" charset="-122"/>
            </a:endParaRPr>
          </a:p>
          <a:p>
            <a:pPr>
              <a:lnSpc>
                <a:spcPct val="150000"/>
              </a:lnSpc>
            </a:pPr>
            <a:r>
              <a:rPr lang="zh-CN" altLang="en-US" sz="2400" b="1" dirty="0" smtClean="0">
                <a:latin typeface="黑体" panose="02010609060101010101" pitchFamily="49" charset="-122"/>
                <a:ea typeface="黑体" panose="02010609060101010101" pitchFamily="49" charset="-122"/>
              </a:rPr>
              <a:t>    强调村和社区党支部要全面领导隶属本村，本社区的各类组织和各项工作。</a:t>
            </a:r>
            <a:endParaRPr lang="en-US" altLang="zh-CN" sz="2400" b="1" dirty="0" smtClean="0">
              <a:latin typeface="黑体" panose="02010609060101010101" pitchFamily="49" charset="-122"/>
              <a:ea typeface="黑体" panose="02010609060101010101" pitchFamily="49" charset="-122"/>
            </a:endParaRPr>
          </a:p>
          <a:p>
            <a:pPr>
              <a:lnSpc>
                <a:spcPct val="150000"/>
              </a:lnSpc>
            </a:pPr>
            <a:r>
              <a:rPr lang="en-US" altLang="zh-CN" sz="2400" b="1" dirty="0">
                <a:solidFill>
                  <a:srgbClr val="C8020B"/>
                </a:solidFill>
                <a:latin typeface="微软雅黑" panose="020B0503020204020204" pitchFamily="34" charset="-122"/>
                <a:ea typeface="微软雅黑" panose="020B0503020204020204" pitchFamily="34" charset="-122"/>
              </a:rPr>
              <a:t>·  </a:t>
            </a:r>
            <a:r>
              <a:rPr lang="zh-CN" altLang="en-US" sz="2400" b="1" dirty="0" smtClean="0">
                <a:solidFill>
                  <a:srgbClr val="C8020B"/>
                </a:solidFill>
                <a:latin typeface="微软雅黑" panose="020B0503020204020204" pitchFamily="34" charset="-122"/>
                <a:ea typeface="微软雅黑" panose="020B0503020204020204" pitchFamily="34" charset="-122"/>
              </a:rPr>
              <a:t>四是完善了党支部的工作机制</a:t>
            </a:r>
            <a:endParaRPr lang="en-US" altLang="zh-CN" sz="2400" b="1" dirty="0">
              <a:solidFill>
                <a:srgbClr val="C8020B"/>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731053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400"/>
                            </p:stCondLst>
                            <p:childTnLst>
                              <p:par>
                                <p:cTn id="22" presetID="2" presetClass="entr" presetSubtype="2" decel="100000" fill="hold" grpId="0" nodeType="afterEffect">
                                  <p:stCondLst>
                                    <p:cond delay="0"/>
                                  </p:stCondLst>
                                  <p:iterate type="lt">
                                    <p:tmPct val="10000"/>
                                  </p:iterate>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1+#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482469" y="-1"/>
            <a:ext cx="3267307" cy="5430129"/>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 name="矩形 4"/>
          <p:cNvSpPr/>
          <p:nvPr/>
        </p:nvSpPr>
        <p:spPr>
          <a:xfrm>
            <a:off x="7482467" y="6055112"/>
            <a:ext cx="3267308" cy="802888"/>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cxnSp>
        <p:nvCxnSpPr>
          <p:cNvPr id="6" name="直接连接符 5"/>
          <p:cNvCxnSpPr/>
          <p:nvPr/>
        </p:nvCxnSpPr>
        <p:spPr>
          <a:xfrm>
            <a:off x="7482468" y="5811165"/>
            <a:ext cx="470953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6" descr="G:\2016我图\两会\ooopic_10194892_b0c64675b11c678cafbc\004.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7482469" y="57192"/>
            <a:ext cx="3267305" cy="205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54657" y="2251574"/>
            <a:ext cx="2522928" cy="2347724"/>
          </a:xfrm>
          <a:prstGeom prst="rect">
            <a:avLst/>
          </a:prstGeom>
        </p:spPr>
      </p:pic>
      <p:sp>
        <p:nvSpPr>
          <p:cNvPr id="15" name="TextBox 14"/>
          <p:cNvSpPr txBox="1"/>
          <p:nvPr/>
        </p:nvSpPr>
        <p:spPr>
          <a:xfrm>
            <a:off x="7382106" y="6218867"/>
            <a:ext cx="3190052"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中国共产党</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Impact" panose="020B0806030902050204" pitchFamily="34" charset="0"/>
                <a:ea typeface="华文行楷" panose="02010800040101010101" pitchFamily="2" charset="-122"/>
                <a:cs typeface="+mn-cs"/>
              </a:rPr>
              <a:t>2018</a:t>
            </a:r>
          </a:p>
        </p:txBody>
      </p:sp>
      <p:grpSp>
        <p:nvGrpSpPr>
          <p:cNvPr id="16" name="组合 15"/>
          <p:cNvGrpSpPr/>
          <p:nvPr/>
        </p:nvGrpSpPr>
        <p:grpSpPr bwMode="auto">
          <a:xfrm>
            <a:off x="621438" y="4092937"/>
            <a:ext cx="5751608" cy="646331"/>
            <a:chOff x="3760453" y="2054456"/>
            <a:chExt cx="6633511" cy="745845"/>
          </a:xfrm>
        </p:grpSpPr>
        <p:sp>
          <p:nvSpPr>
            <p:cNvPr id="17" name="TextBox 124"/>
            <p:cNvSpPr txBox="1"/>
            <p:nvPr/>
          </p:nvSpPr>
          <p:spPr>
            <a:xfrm>
              <a:off x="4856457" y="2054456"/>
              <a:ext cx="5537507" cy="745845"/>
            </a:xfrm>
            <a:prstGeom prst="rect">
              <a:avLst/>
            </a:prstGeom>
            <a:noFill/>
          </p:spPr>
          <p:txBody>
            <a:bodyPr wrap="none">
              <a:spAutoFit/>
            </a:bodyPr>
            <a:lstStyle/>
            <a:p>
              <a:pPr lvl="0">
                <a:defRPr/>
              </a:pPr>
              <a:r>
                <a:rPr lang="zh-CN" altLang="en-US" sz="3600" b="1" dirty="0" smtClean="0">
                  <a:solidFill>
                    <a:srgbClr val="C00000"/>
                  </a:solidFill>
                  <a:latin typeface="微软雅黑" panose="020B0503020204020204" pitchFamily="34" charset="-122"/>
                  <a:ea typeface="微软雅黑" panose="020B0503020204020204" pitchFamily="34" charset="-122"/>
                </a:rPr>
                <a:t>党支部的“七项职责”</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18" name="圆角矩形​​ 10"/>
            <p:cNvSpPr>
              <a:spLocks noChangeArrowheads="1"/>
            </p:cNvSpPr>
            <p:nvPr/>
          </p:nvSpPr>
          <p:spPr bwMode="auto">
            <a:xfrm>
              <a:off x="3760453" y="2054456"/>
              <a:ext cx="1042346" cy="726906"/>
            </a:xfrm>
            <a:prstGeom prst="roundRect">
              <a:avLst>
                <a:gd name="adj" fmla="val 16667"/>
              </a:avLst>
            </a:prstGeom>
            <a:solidFill>
              <a:srgbClr val="C00000"/>
            </a:solidFill>
            <a:ln w="25400" algn="ctr">
              <a:solidFill>
                <a:srgbClr val="FF6600"/>
              </a:solid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二</a:t>
              </a:r>
              <a:endParaRPr kumimoji="0" lang="zh-CN" altLang="en-US" sz="4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Tree>
    <p:extLst>
      <p:ext uri="{BB962C8B-B14F-4D97-AF65-F5344CB8AC3E}">
        <p14:creationId xmlns:p14="http://schemas.microsoft.com/office/powerpoint/2010/main" val="28080047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50" fill="hold"/>
                                        <p:tgtEl>
                                          <p:spTgt spid="5"/>
                                        </p:tgtEl>
                                        <p:attrNameLst>
                                          <p:attrName>ppt_x</p:attrName>
                                        </p:attrNameLst>
                                      </p:cBhvr>
                                      <p:tavLst>
                                        <p:tav tm="0">
                                          <p:val>
                                            <p:strVal val="#ppt_x"/>
                                          </p:val>
                                        </p:tav>
                                        <p:tav tm="100000">
                                          <p:val>
                                            <p:strVal val="#ppt_x"/>
                                          </p:val>
                                        </p:tav>
                                      </p:tavLst>
                                    </p:anim>
                                    <p:anim calcmode="lin" valueType="num">
                                      <p:cBhvr additive="base">
                                        <p:cTn id="13" dur="3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4339650"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的主要内容</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2681649" y="2142523"/>
            <a:ext cx="8630952" cy="3416320"/>
          </a:xfrm>
          <a:prstGeom prst="rect">
            <a:avLst/>
          </a:prstGeom>
          <a:noFill/>
        </p:spPr>
        <p:txBody>
          <a:bodyPr wrap="square" rtlCol="0">
            <a:spAutoFit/>
          </a:bodyPr>
          <a:lstStyle/>
          <a:p>
            <a:pPr>
              <a:lnSpc>
                <a:spcPct val="150000"/>
              </a:lnSpc>
            </a:pPr>
            <a:r>
              <a:rPr lang="en-US" altLang="zh-CN" sz="2400" b="1" dirty="0">
                <a:solidFill>
                  <a:srgbClr val="C8020B"/>
                </a:solidFill>
                <a:latin typeface="微软雅黑" panose="020B0503020204020204" pitchFamily="34" charset="-122"/>
                <a:ea typeface="微软雅黑" panose="020B0503020204020204" pitchFamily="34" charset="-122"/>
              </a:rPr>
              <a:t>·  </a:t>
            </a:r>
            <a:r>
              <a:rPr lang="zh-CN" altLang="en-US" sz="2400" b="1" dirty="0" smtClean="0">
                <a:solidFill>
                  <a:srgbClr val="C8020B"/>
                </a:solidFill>
                <a:latin typeface="微软雅黑" panose="020B0503020204020204" pitchFamily="34" charset="-122"/>
                <a:ea typeface="微软雅黑" panose="020B0503020204020204" pitchFamily="34" charset="-122"/>
              </a:rPr>
              <a:t>五是规定了党支部的组织生活</a:t>
            </a:r>
            <a:r>
              <a:rPr lang="zh-CN" altLang="en-US" sz="2400" b="1" dirty="0">
                <a:solidFill>
                  <a:srgbClr val="C8020B"/>
                </a:solidFill>
                <a:latin typeface="微软雅黑" panose="020B0503020204020204" pitchFamily="34" charset="-122"/>
                <a:ea typeface="微软雅黑" panose="020B0503020204020204" pitchFamily="34" charset="-122"/>
              </a:rPr>
              <a:t/>
            </a:r>
            <a:br>
              <a:rPr lang="zh-CN" altLang="en-US" sz="2400" b="1" dirty="0">
                <a:solidFill>
                  <a:srgbClr val="C8020B"/>
                </a:solidFill>
                <a:latin typeface="微软雅黑" panose="020B0503020204020204" pitchFamily="34" charset="-122"/>
                <a:ea typeface="微软雅黑" panose="020B0503020204020204" pitchFamily="34" charset="-122"/>
              </a:rPr>
            </a:br>
            <a:r>
              <a:rPr lang="zh-CN" altLang="en-US" sz="2400" dirty="0" smtClean="0"/>
              <a:t>        </a:t>
            </a:r>
            <a:r>
              <a:rPr lang="zh-CN" altLang="en-US" sz="2400" b="1" dirty="0" smtClean="0">
                <a:latin typeface="黑体" panose="02010609060101010101" pitchFamily="49" charset="-122"/>
                <a:ea typeface="黑体" panose="02010609060101010101" pitchFamily="49" charset="-122"/>
              </a:rPr>
              <a:t>对“三会一课”和主题党日、组织生活会、民主评议党员、贪心谈话等细节和程序。</a:t>
            </a:r>
            <a:endParaRPr lang="en-US" altLang="zh-CN" sz="2400" b="1" dirty="0" smtClean="0">
              <a:latin typeface="黑体" panose="02010609060101010101" pitchFamily="49" charset="-122"/>
              <a:ea typeface="黑体" panose="02010609060101010101" pitchFamily="49" charset="-122"/>
            </a:endParaRPr>
          </a:p>
          <a:p>
            <a:pPr>
              <a:lnSpc>
                <a:spcPct val="150000"/>
              </a:lnSpc>
            </a:pPr>
            <a:r>
              <a:rPr lang="en-US" altLang="zh-CN" sz="2400" b="1" dirty="0" smtClean="0">
                <a:solidFill>
                  <a:srgbClr val="C8020B"/>
                </a:solidFill>
                <a:latin typeface="微软雅黑" panose="020B0503020204020204" pitchFamily="34" charset="-122"/>
                <a:ea typeface="微软雅黑" panose="020B0503020204020204" pitchFamily="34" charset="-122"/>
              </a:rPr>
              <a:t>·  </a:t>
            </a:r>
            <a:r>
              <a:rPr lang="zh-CN" altLang="en-US" sz="2400" b="1" dirty="0" smtClean="0">
                <a:solidFill>
                  <a:srgbClr val="C8020B"/>
                </a:solidFill>
                <a:latin typeface="微软雅黑" panose="020B0503020204020204" pitchFamily="34" charset="-122"/>
                <a:ea typeface="微软雅黑" panose="020B0503020204020204" pitchFamily="34" charset="-122"/>
              </a:rPr>
              <a:t>六是强调了加强党支部委员会建设</a:t>
            </a:r>
            <a:endParaRPr lang="en-US" altLang="zh-CN" sz="2400" b="1" dirty="0" smtClean="0">
              <a:solidFill>
                <a:srgbClr val="C8020B"/>
              </a:solidFill>
              <a:latin typeface="微软雅黑" panose="020B0503020204020204" pitchFamily="34" charset="-122"/>
              <a:ea typeface="微软雅黑" panose="020B0503020204020204" pitchFamily="34" charset="-122"/>
            </a:endParaRPr>
          </a:p>
          <a:p>
            <a:pPr>
              <a:lnSpc>
                <a:spcPct val="150000"/>
              </a:lnSpc>
            </a:pPr>
            <a:endParaRPr lang="en-US" altLang="zh-CN" sz="2400" b="1" dirty="0" smtClean="0">
              <a:latin typeface="黑体" panose="02010609060101010101" pitchFamily="49" charset="-122"/>
              <a:ea typeface="黑体" panose="02010609060101010101" pitchFamily="49" charset="-122"/>
            </a:endParaRPr>
          </a:p>
          <a:p>
            <a:pPr>
              <a:lnSpc>
                <a:spcPct val="150000"/>
              </a:lnSpc>
            </a:pPr>
            <a:r>
              <a:rPr lang="en-US" altLang="zh-CN" sz="2400" b="1" dirty="0">
                <a:solidFill>
                  <a:srgbClr val="C8020B"/>
                </a:solidFill>
                <a:latin typeface="微软雅黑" panose="020B0503020204020204" pitchFamily="34" charset="-122"/>
                <a:ea typeface="微软雅黑" panose="020B0503020204020204" pitchFamily="34" charset="-122"/>
              </a:rPr>
              <a:t>·  </a:t>
            </a:r>
            <a:r>
              <a:rPr lang="zh-CN" altLang="en-US" sz="2400" b="1" dirty="0" smtClean="0">
                <a:solidFill>
                  <a:srgbClr val="C8020B"/>
                </a:solidFill>
                <a:latin typeface="微软雅黑" panose="020B0503020204020204" pitchFamily="34" charset="-122"/>
                <a:ea typeface="微软雅黑" panose="020B0503020204020204" pitchFamily="34" charset="-122"/>
              </a:rPr>
              <a:t>七是压实了党支部工作的领导指导责任</a:t>
            </a:r>
            <a:endParaRPr lang="en-US" altLang="zh-CN" sz="2400" b="1" dirty="0">
              <a:solidFill>
                <a:srgbClr val="C8020B"/>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5245120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400"/>
                            </p:stCondLst>
                            <p:childTnLst>
                              <p:par>
                                <p:cTn id="22" presetID="2" presetClass="entr" presetSubtype="2" decel="100000" fill="hold" grpId="0" nodeType="afterEffect">
                                  <p:stCondLst>
                                    <p:cond delay="0"/>
                                  </p:stCondLst>
                                  <p:iterate type="lt">
                                    <p:tmPct val="10000"/>
                                  </p:iterate>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1+#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2842070" y="1687354"/>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614604" y="1041022"/>
            <a:ext cx="4339650"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的主要内容</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1909012" y="1687354"/>
            <a:ext cx="10090484" cy="4437753"/>
          </a:xfrm>
          <a:prstGeom prst="rect">
            <a:avLst/>
          </a:prstGeom>
          <a:noFill/>
        </p:spPr>
        <p:txBody>
          <a:bodyPr wrap="square" rtlCol="0">
            <a:spAutoFit/>
          </a:bodyPr>
          <a:lstStyle/>
          <a:p>
            <a:pPr>
              <a:lnSpc>
                <a:spcPct val="150000"/>
              </a:lnSpc>
            </a:pPr>
            <a:r>
              <a:rPr lang="en-US" altLang="zh-CN" sz="2400" b="1" dirty="0" smtClean="0">
                <a:solidFill>
                  <a:srgbClr val="C8020B"/>
                </a:solidFill>
                <a:latin typeface="微软雅黑" panose="020B0503020204020204" pitchFamily="34" charset="-122"/>
                <a:ea typeface="微软雅黑" panose="020B0503020204020204" pitchFamily="34" charset="-122"/>
              </a:rPr>
              <a:t>1.</a:t>
            </a:r>
            <a:r>
              <a:rPr lang="zh-CN" altLang="en-US" sz="2400" b="1" dirty="0" smtClean="0">
                <a:solidFill>
                  <a:srgbClr val="C8020B"/>
                </a:solidFill>
                <a:latin typeface="微软雅黑" panose="020B0503020204020204" pitchFamily="34" charset="-122"/>
                <a:ea typeface="微软雅黑" panose="020B0503020204020204" pitchFamily="34" charset="-122"/>
              </a:rPr>
              <a:t>党支部如何设置？</a:t>
            </a:r>
            <a:r>
              <a:rPr lang="zh-CN" altLang="en-US" sz="2400" dirty="0"/>
              <a:t/>
            </a:r>
            <a:br>
              <a:rPr lang="zh-CN" altLang="en-US" sz="2400" dirty="0"/>
            </a:br>
            <a:r>
              <a:rPr lang="zh-CN" altLang="en-US" sz="2400" dirty="0" smtClean="0"/>
              <a:t>        </a:t>
            </a:r>
            <a:r>
              <a:rPr lang="zh-CN" altLang="en-US" sz="2400" b="1" dirty="0" smtClean="0">
                <a:latin typeface="黑体" panose="02010609060101010101" pitchFamily="49" charset="-122"/>
                <a:ea typeface="黑体" panose="02010609060101010101" pitchFamily="49" charset="-122"/>
              </a:rPr>
              <a:t>党支部设置一般以单位、区域为主，以单独组建为主要方式。企业、农村、机关、学校、科研院所、社区、社会组织、人民解放军和武警部队连（中）队以及其他基层单位，凡是有</a:t>
            </a:r>
            <a:r>
              <a:rPr lang="zh-CN" altLang="en-US" sz="2400" b="1" dirty="0" smtClean="0">
                <a:solidFill>
                  <a:srgbClr val="FF0000"/>
                </a:solidFill>
                <a:latin typeface="黑体" panose="02010609060101010101" pitchFamily="49" charset="-122"/>
                <a:ea typeface="黑体" panose="02010609060101010101" pitchFamily="49" charset="-122"/>
              </a:rPr>
              <a:t>正式党员</a:t>
            </a:r>
            <a:r>
              <a:rPr lang="en-US" altLang="zh-CN" sz="2400" b="1" dirty="0" smtClean="0">
                <a:solidFill>
                  <a:srgbClr val="FF0000"/>
                </a:solidFill>
                <a:latin typeface="黑体" panose="02010609060101010101" pitchFamily="49" charset="-122"/>
                <a:ea typeface="黑体" panose="02010609060101010101" pitchFamily="49" charset="-122"/>
              </a:rPr>
              <a:t>3</a:t>
            </a:r>
            <a:r>
              <a:rPr lang="zh-CN" altLang="en-US" sz="2400" b="1" dirty="0" smtClean="0">
                <a:solidFill>
                  <a:srgbClr val="FF0000"/>
                </a:solidFill>
                <a:latin typeface="黑体" panose="02010609060101010101" pitchFamily="49" charset="-122"/>
                <a:ea typeface="黑体" panose="02010609060101010101" pitchFamily="49" charset="-122"/>
              </a:rPr>
              <a:t>人以上</a:t>
            </a:r>
            <a:r>
              <a:rPr lang="zh-CN" altLang="en-US" sz="2400" b="1" dirty="0" smtClean="0">
                <a:latin typeface="黑体" panose="02010609060101010101" pitchFamily="49" charset="-122"/>
                <a:ea typeface="黑体" panose="02010609060101010101" pitchFamily="49" charset="-122"/>
              </a:rPr>
              <a:t>的，都应当成立党支部。党支部党员人数一般</a:t>
            </a:r>
            <a:r>
              <a:rPr lang="zh-CN" altLang="en-US" sz="2400" b="1" dirty="0" smtClean="0">
                <a:solidFill>
                  <a:srgbClr val="FF0000"/>
                </a:solidFill>
                <a:latin typeface="黑体" panose="02010609060101010101" pitchFamily="49" charset="-122"/>
                <a:ea typeface="黑体" panose="02010609060101010101" pitchFamily="49" charset="-122"/>
              </a:rPr>
              <a:t>不超过</a:t>
            </a:r>
            <a:r>
              <a:rPr lang="en-US" altLang="zh-CN" sz="2400" b="1" dirty="0" smtClean="0">
                <a:solidFill>
                  <a:srgbClr val="FF0000"/>
                </a:solidFill>
                <a:latin typeface="黑体" panose="02010609060101010101" pitchFamily="49" charset="-122"/>
                <a:ea typeface="黑体" panose="02010609060101010101" pitchFamily="49" charset="-122"/>
              </a:rPr>
              <a:t>50</a:t>
            </a:r>
            <a:r>
              <a:rPr lang="zh-CN" altLang="en-US" sz="2400" b="1" dirty="0" smtClean="0">
                <a:solidFill>
                  <a:srgbClr val="FF0000"/>
                </a:solidFill>
                <a:latin typeface="黑体" panose="02010609060101010101" pitchFamily="49" charset="-122"/>
                <a:ea typeface="黑体" panose="02010609060101010101" pitchFamily="49" charset="-122"/>
              </a:rPr>
              <a:t>人</a:t>
            </a:r>
            <a:r>
              <a:rPr lang="zh-CN" altLang="en-US" sz="2400" b="1" dirty="0" smtClean="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规模较大、跨区域的农民专业合作组织，专业市场、商业街区、商业楼宇等，符合条件的，应当成立党支部。</a:t>
            </a:r>
            <a:r>
              <a:rPr lang="zh-CN" altLang="en-US" sz="2400" b="1" dirty="0">
                <a:solidFill>
                  <a:srgbClr val="FF0000"/>
                </a:solidFill>
                <a:latin typeface="黑体" panose="02010609060101010101" pitchFamily="49" charset="-122"/>
                <a:ea typeface="黑体" panose="02010609060101010101" pitchFamily="49" charset="-122"/>
              </a:rPr>
              <a:t>为期</a:t>
            </a:r>
            <a:r>
              <a:rPr lang="en-US" altLang="zh-CN" sz="2400" b="1" dirty="0">
                <a:solidFill>
                  <a:srgbClr val="FF0000"/>
                </a:solidFill>
                <a:latin typeface="黑体" panose="02010609060101010101" pitchFamily="49" charset="-122"/>
                <a:ea typeface="黑体" panose="02010609060101010101" pitchFamily="49" charset="-122"/>
              </a:rPr>
              <a:t>6</a:t>
            </a:r>
            <a:r>
              <a:rPr lang="zh-CN" altLang="en-US" sz="2400" b="1" dirty="0">
                <a:solidFill>
                  <a:srgbClr val="FF0000"/>
                </a:solidFill>
                <a:latin typeface="黑体" panose="02010609060101010101" pitchFamily="49" charset="-122"/>
                <a:ea typeface="黑体" panose="02010609060101010101" pitchFamily="49" charset="-122"/>
              </a:rPr>
              <a:t>个月以上</a:t>
            </a:r>
            <a:r>
              <a:rPr lang="zh-CN" altLang="en-US" sz="2400" b="1" dirty="0">
                <a:latin typeface="黑体" panose="02010609060101010101" pitchFamily="49" charset="-122"/>
                <a:ea typeface="黑体" panose="02010609060101010101" pitchFamily="49" charset="-122"/>
              </a:rPr>
              <a:t>的工程、工作项目等，符合条件的，应当成立党支部</a:t>
            </a:r>
            <a:r>
              <a:rPr lang="zh-CN" altLang="en-US" sz="2400" b="1" dirty="0" smtClean="0">
                <a:latin typeface="黑体" panose="02010609060101010101" pitchFamily="49" charset="-122"/>
                <a:ea typeface="黑体" panose="02010609060101010101" pitchFamily="49" charset="-122"/>
              </a:rPr>
              <a:t>。</a:t>
            </a:r>
            <a:endParaRPr lang="en-US" altLang="zh-CN" sz="2400"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2258250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400"/>
                            </p:stCondLst>
                            <p:childTnLst>
                              <p:par>
                                <p:cTn id="22" presetID="2" presetClass="entr" presetSubtype="2" decel="100000" fill="hold" grpId="0" nodeType="afterEffect">
                                  <p:stCondLst>
                                    <p:cond delay="0"/>
                                  </p:stCondLst>
                                  <p:iterate type="lt">
                                    <p:tmPct val="10000"/>
                                  </p:iterate>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1+#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5262979"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涉及的具体问题</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2306273" y="1812700"/>
            <a:ext cx="9500716" cy="5078313"/>
          </a:xfrm>
          <a:prstGeom prst="rect">
            <a:avLst/>
          </a:prstGeom>
          <a:noFill/>
        </p:spPr>
        <p:txBody>
          <a:bodyPr wrap="square" rtlCol="0">
            <a:spAutoFit/>
          </a:bodyPr>
          <a:lstStyle/>
          <a:p>
            <a:pPr>
              <a:lnSpc>
                <a:spcPct val="150000"/>
              </a:lnSpc>
            </a:pPr>
            <a:r>
              <a:rPr lang="en-US" altLang="zh-CN" sz="2400" b="1" dirty="0" smtClean="0">
                <a:solidFill>
                  <a:srgbClr val="C8020B"/>
                </a:solidFill>
                <a:latin typeface="微软雅黑" panose="020B0503020204020204" pitchFamily="34" charset="-122"/>
                <a:ea typeface="微软雅黑" panose="020B0503020204020204" pitchFamily="34" charset="-122"/>
              </a:rPr>
              <a:t>1.</a:t>
            </a:r>
            <a:r>
              <a:rPr lang="zh-CN" altLang="en-US" sz="2400" b="1" dirty="0" smtClean="0">
                <a:solidFill>
                  <a:srgbClr val="C8020B"/>
                </a:solidFill>
                <a:latin typeface="微软雅黑" panose="020B0503020204020204" pitchFamily="34" charset="-122"/>
                <a:ea typeface="微软雅黑" panose="020B0503020204020204" pitchFamily="34" charset="-122"/>
              </a:rPr>
              <a:t>党支部如何设置？</a:t>
            </a:r>
            <a:r>
              <a:rPr lang="zh-CN" altLang="en-US" sz="2400" dirty="0"/>
              <a:t/>
            </a:r>
            <a:br>
              <a:rPr lang="zh-CN" altLang="en-US" sz="2400" dirty="0"/>
            </a:br>
            <a:r>
              <a:rPr lang="zh-CN" altLang="en-US" sz="2400" b="1" dirty="0">
                <a:solidFill>
                  <a:srgbClr val="C8020B"/>
                </a:solidFill>
                <a:latin typeface="微软雅黑" panose="020B0503020204020204" pitchFamily="34" charset="-122"/>
                <a:ea typeface="微软雅黑" panose="020B0503020204020204" pitchFamily="34" charset="-122"/>
              </a:rPr>
              <a:t>联合</a:t>
            </a:r>
            <a:r>
              <a:rPr lang="zh-CN" altLang="en-US" sz="2400" b="1" dirty="0" smtClean="0">
                <a:solidFill>
                  <a:srgbClr val="C8020B"/>
                </a:solidFill>
                <a:latin typeface="微软雅黑" panose="020B0503020204020204" pitchFamily="34" charset="-122"/>
                <a:ea typeface="微软雅黑" panose="020B0503020204020204" pitchFamily="34" charset="-122"/>
              </a:rPr>
              <a:t>党支部</a:t>
            </a:r>
            <a:endParaRPr lang="en-US" altLang="zh-CN" sz="2400" b="1" dirty="0" smtClean="0">
              <a:solidFill>
                <a:srgbClr val="C8020B"/>
              </a:solidFill>
              <a:latin typeface="微软雅黑" panose="020B0503020204020204" pitchFamily="34" charset="-122"/>
              <a:ea typeface="微软雅黑" panose="020B0503020204020204" pitchFamily="34" charset="-122"/>
            </a:endParaRPr>
          </a:p>
          <a:p>
            <a:pPr>
              <a:lnSpc>
                <a:spcPct val="150000"/>
              </a:lnSpc>
            </a:pPr>
            <a:r>
              <a:rPr lang="zh-CN" altLang="en-US" sz="2400" b="1" dirty="0" smtClean="0">
                <a:latin typeface="黑体" panose="02010609060101010101" pitchFamily="49" charset="-122"/>
                <a:ea typeface="黑体" panose="02010609060101010101" pitchFamily="49" charset="-122"/>
              </a:rPr>
              <a:t>   正式党员不足三人的单位，应当按照地域相邻、行业相近、规模适当、便于管理的原则，成立联合党支部。覆盖单位一般不超过五个。</a:t>
            </a:r>
            <a:endParaRPr lang="en-US" altLang="zh-CN" sz="2400" b="1" dirty="0" smtClean="0">
              <a:latin typeface="黑体" panose="02010609060101010101" pitchFamily="49" charset="-122"/>
              <a:ea typeface="黑体" panose="02010609060101010101" pitchFamily="49" charset="-122"/>
            </a:endParaRPr>
          </a:p>
          <a:p>
            <a:pPr>
              <a:lnSpc>
                <a:spcPct val="150000"/>
              </a:lnSpc>
            </a:pPr>
            <a:r>
              <a:rPr lang="zh-CN" altLang="en-US" sz="2400" b="1" dirty="0">
                <a:solidFill>
                  <a:srgbClr val="C8020B"/>
                </a:solidFill>
                <a:latin typeface="微软雅黑" panose="020B0503020204020204" pitchFamily="34" charset="-122"/>
                <a:ea typeface="微软雅黑" panose="020B0503020204020204" pitchFamily="34" charset="-122"/>
              </a:rPr>
              <a:t>流动党支部</a:t>
            </a:r>
            <a:endParaRPr lang="en-US" altLang="zh-CN" sz="2400" b="1" dirty="0">
              <a:solidFill>
                <a:srgbClr val="C8020B"/>
              </a:solidFill>
              <a:latin typeface="微软雅黑" panose="020B0503020204020204" pitchFamily="34" charset="-122"/>
              <a:ea typeface="微软雅黑" panose="020B0503020204020204" pitchFamily="34" charset="-122"/>
            </a:endParaRPr>
          </a:p>
          <a:p>
            <a:pPr>
              <a:lnSpc>
                <a:spcPct val="150000"/>
              </a:lnSpc>
            </a:pPr>
            <a:r>
              <a:rPr lang="zh-CN" altLang="en-US" sz="2400" b="1" dirty="0" smtClean="0">
                <a:latin typeface="黑体" panose="02010609060101010101" pitchFamily="49" charset="-122"/>
                <a:ea typeface="黑体" panose="02010609060101010101" pitchFamily="49" charset="-122"/>
              </a:rPr>
              <a:t>    流动党员较多，工作地或者居住地相对固定集中，应当由流出地党组织商流入地党组织、依托园区、商会、行业协会、驻地办事机构等成立流动党员党支部</a:t>
            </a:r>
            <a:endParaRPr lang="en-US" altLang="zh-CN" sz="2400" b="1" dirty="0" smtClean="0">
              <a:latin typeface="黑体" panose="02010609060101010101" pitchFamily="49" charset="-122"/>
              <a:ea typeface="黑体" panose="02010609060101010101" pitchFamily="49" charset="-122"/>
            </a:endParaRPr>
          </a:p>
          <a:p>
            <a:pPr>
              <a:lnSpc>
                <a:spcPct val="150000"/>
              </a:lnSpc>
            </a:pPr>
            <a:endParaRPr lang="en-US" altLang="zh-CN" sz="2400" b="1" dirty="0" smtClean="0"/>
          </a:p>
        </p:txBody>
      </p:sp>
    </p:spTree>
    <p:extLst>
      <p:ext uri="{BB962C8B-B14F-4D97-AF65-F5344CB8AC3E}">
        <p14:creationId xmlns:p14="http://schemas.microsoft.com/office/powerpoint/2010/main" val="31244894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500"/>
                            </p:stCondLst>
                            <p:childTnLst>
                              <p:par>
                                <p:cTn id="22" presetID="2" presetClass="entr" presetSubtype="2" decel="100000" fill="hold" grpId="0" nodeType="afterEffect">
                                  <p:stCondLst>
                                    <p:cond delay="0"/>
                                  </p:stCondLst>
                                  <p:iterate type="lt">
                                    <p:tmPct val="10000"/>
                                  </p:iterate>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1+#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2842070" y="1687354"/>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52926" y="1687354"/>
            <a:ext cx="11646570" cy="577081"/>
          </a:xfrm>
          <a:prstGeom prst="rect">
            <a:avLst/>
          </a:prstGeom>
          <a:noFill/>
        </p:spPr>
        <p:txBody>
          <a:bodyPr wrap="square" rtlCol="0">
            <a:spAutoFit/>
          </a:bodyPr>
          <a:lstStyle/>
          <a:p>
            <a:pPr>
              <a:lnSpc>
                <a:spcPct val="150000"/>
              </a:lnSpc>
            </a:pPr>
            <a:r>
              <a:rPr lang="en-US" altLang="zh-CN" sz="2400" b="1" dirty="0" smtClean="0">
                <a:solidFill>
                  <a:srgbClr val="C8020B"/>
                </a:solidFill>
                <a:latin typeface="微软雅黑" panose="020B0503020204020204" pitchFamily="34" charset="-122"/>
                <a:ea typeface="微软雅黑" panose="020B0503020204020204" pitchFamily="34" charset="-122"/>
              </a:rPr>
              <a:t>2.</a:t>
            </a:r>
            <a:r>
              <a:rPr lang="zh-CN" altLang="en-US" sz="2400" b="1" dirty="0" smtClean="0">
                <a:solidFill>
                  <a:srgbClr val="C8020B"/>
                </a:solidFill>
                <a:latin typeface="微软雅黑" panose="020B0503020204020204" pitchFamily="34" charset="-122"/>
                <a:ea typeface="微软雅黑" panose="020B0503020204020204" pitchFamily="34" charset="-122"/>
              </a:rPr>
              <a:t>成立党支部，流程是什么？</a:t>
            </a:r>
            <a:endParaRPr lang="en-US" altLang="zh-CN" sz="2400" b="1" dirty="0">
              <a:latin typeface="黑体" panose="02010609060101010101" pitchFamily="49" charset="-122"/>
              <a:ea typeface="黑体" panose="02010609060101010101" pitchFamily="49" charset="-122"/>
            </a:endParaRPr>
          </a:p>
        </p:txBody>
      </p:sp>
      <p:sp>
        <p:nvSpPr>
          <p:cNvPr id="2" name="圆角矩形 1"/>
          <p:cNvSpPr/>
          <p:nvPr/>
        </p:nvSpPr>
        <p:spPr>
          <a:xfrm>
            <a:off x="3368842" y="2264435"/>
            <a:ext cx="5775157" cy="565289"/>
          </a:xfrm>
          <a:prstGeom prst="round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1"/>
                </a:solidFill>
                <a:latin typeface="黑体" panose="02010609060101010101" pitchFamily="49" charset="-122"/>
                <a:ea typeface="黑体" panose="02010609060101010101" pitchFamily="49" charset="-122"/>
              </a:rPr>
              <a:t>1.</a:t>
            </a:r>
            <a:r>
              <a:rPr lang="zh-CN" altLang="en-US" sz="2400" dirty="0" smtClean="0">
                <a:solidFill>
                  <a:schemeClr val="bg1"/>
                </a:solidFill>
                <a:latin typeface="黑体" panose="02010609060101010101" pitchFamily="49" charset="-122"/>
                <a:ea typeface="黑体" panose="02010609060101010101" pitchFamily="49" charset="-122"/>
              </a:rPr>
              <a:t>基层单位提出申请</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0" name="圆角矩形 9"/>
          <p:cNvSpPr/>
          <p:nvPr/>
        </p:nvSpPr>
        <p:spPr>
          <a:xfrm>
            <a:off x="2743197" y="3197345"/>
            <a:ext cx="7058527" cy="858471"/>
          </a:xfrm>
          <a:prstGeom prst="roundRect">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1"/>
                </a:solidFill>
                <a:latin typeface="黑体" panose="02010609060101010101" pitchFamily="49" charset="-122"/>
                <a:ea typeface="黑体" panose="02010609060101010101" pitchFamily="49" charset="-122"/>
              </a:rPr>
              <a:t>2.</a:t>
            </a:r>
            <a:r>
              <a:rPr lang="zh-CN" altLang="en-US" sz="2400" dirty="0" smtClean="0">
                <a:solidFill>
                  <a:schemeClr val="bg1"/>
                </a:solidFill>
                <a:latin typeface="黑体" panose="02010609060101010101" pitchFamily="49" charset="-122"/>
                <a:ea typeface="黑体" panose="02010609060101010101" pitchFamily="49" charset="-122"/>
              </a:rPr>
              <a:t>所在乡镇（街道）或者单位基层党委召开会议研究决定并批复。（批复时间一般部超过</a:t>
            </a:r>
            <a:r>
              <a:rPr lang="en-US" altLang="zh-CN" sz="2400" dirty="0" smtClean="0">
                <a:solidFill>
                  <a:schemeClr val="bg1"/>
                </a:solidFill>
                <a:latin typeface="黑体" panose="02010609060101010101" pitchFamily="49" charset="-122"/>
                <a:ea typeface="黑体" panose="02010609060101010101" pitchFamily="49" charset="-122"/>
              </a:rPr>
              <a:t>1</a:t>
            </a:r>
            <a:r>
              <a:rPr lang="zh-CN" altLang="en-US" sz="2400" dirty="0" smtClean="0">
                <a:solidFill>
                  <a:schemeClr val="bg1"/>
                </a:solidFill>
                <a:latin typeface="黑体" panose="02010609060101010101" pitchFamily="49" charset="-122"/>
                <a:ea typeface="黑体" panose="02010609060101010101" pitchFamily="49" charset="-122"/>
              </a:rPr>
              <a:t>个月）</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1" name="圆角矩形 10"/>
          <p:cNvSpPr/>
          <p:nvPr/>
        </p:nvSpPr>
        <p:spPr>
          <a:xfrm>
            <a:off x="2324304" y="4482085"/>
            <a:ext cx="7896315" cy="788032"/>
          </a:xfrm>
          <a:prstGeom prst="roundRect">
            <a:avLst/>
          </a:prstGeom>
          <a:solidFill>
            <a:schemeClr val="accent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1"/>
                </a:solidFill>
                <a:latin typeface="黑体" panose="02010609060101010101" pitchFamily="49" charset="-122"/>
                <a:ea typeface="黑体" panose="02010609060101010101" pitchFamily="49" charset="-122"/>
              </a:rPr>
              <a:t>3.</a:t>
            </a:r>
            <a:r>
              <a:rPr lang="zh-CN" altLang="en-US" sz="2400" dirty="0" smtClean="0">
                <a:solidFill>
                  <a:schemeClr val="bg1"/>
                </a:solidFill>
                <a:latin typeface="黑体" panose="02010609060101010101" pitchFamily="49" charset="-122"/>
                <a:ea typeface="黑体" panose="02010609060101010101" pitchFamily="49" charset="-122"/>
              </a:rPr>
              <a:t>基层单位召开党员大会选举产生党支部委员会或者不设委员会的党支部书记、副书记</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3" name="圆角矩形 12"/>
          <p:cNvSpPr/>
          <p:nvPr/>
        </p:nvSpPr>
        <p:spPr>
          <a:xfrm>
            <a:off x="1750797" y="5696386"/>
            <a:ext cx="9043326" cy="649854"/>
          </a:xfrm>
          <a:prstGeom prst="roundRect">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1"/>
                </a:solidFill>
                <a:latin typeface="黑体" panose="02010609060101010101" pitchFamily="49" charset="-122"/>
                <a:ea typeface="黑体" panose="02010609060101010101" pitchFamily="49" charset="-122"/>
              </a:rPr>
              <a:t>4.</a:t>
            </a:r>
            <a:r>
              <a:rPr lang="zh-CN" altLang="en-US" sz="2400" dirty="0" smtClean="0">
                <a:solidFill>
                  <a:schemeClr val="bg1"/>
                </a:solidFill>
                <a:latin typeface="黑体" panose="02010609060101010101" pitchFamily="49" charset="-122"/>
                <a:ea typeface="黑体" panose="02010609060101010101" pitchFamily="49" charset="-122"/>
              </a:rPr>
              <a:t>批复和选举结果由基层党委报上级党组织部门备案</a:t>
            </a:r>
            <a:endParaRPr lang="zh-CN" altLang="en-US" sz="2400" dirty="0">
              <a:solidFill>
                <a:schemeClr val="bg1"/>
              </a:solidFill>
              <a:latin typeface="黑体" panose="02010609060101010101" pitchFamily="49" charset="-122"/>
              <a:ea typeface="黑体" panose="02010609060101010101" pitchFamily="49" charset="-122"/>
            </a:endParaRPr>
          </a:p>
        </p:txBody>
      </p:sp>
      <p:cxnSp>
        <p:nvCxnSpPr>
          <p:cNvPr id="4" name="直接箭头连接符 3"/>
          <p:cNvCxnSpPr>
            <a:stCxn id="2" idx="2"/>
          </p:cNvCxnSpPr>
          <p:nvPr/>
        </p:nvCxnSpPr>
        <p:spPr>
          <a:xfrm flipH="1">
            <a:off x="6256420" y="2829724"/>
            <a:ext cx="1" cy="367621"/>
          </a:xfrm>
          <a:prstGeom prst="straightConnector1">
            <a:avLst/>
          </a:prstGeom>
          <a:ln w="57150">
            <a:solidFill>
              <a:srgbClr val="C8020B"/>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a:stCxn id="10" idx="2"/>
            <a:endCxn id="11" idx="0"/>
          </p:cNvCxnSpPr>
          <p:nvPr/>
        </p:nvCxnSpPr>
        <p:spPr>
          <a:xfrm>
            <a:off x="6272461" y="4055816"/>
            <a:ext cx="1" cy="426269"/>
          </a:xfrm>
          <a:prstGeom prst="straightConnector1">
            <a:avLst/>
          </a:prstGeom>
          <a:ln w="57150">
            <a:solidFill>
              <a:srgbClr val="C8020B"/>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a:stCxn id="11" idx="2"/>
          </p:cNvCxnSpPr>
          <p:nvPr/>
        </p:nvCxnSpPr>
        <p:spPr>
          <a:xfrm flipH="1">
            <a:off x="6272460" y="5270117"/>
            <a:ext cx="2" cy="426269"/>
          </a:xfrm>
          <a:prstGeom prst="straightConnector1">
            <a:avLst/>
          </a:prstGeom>
          <a:ln w="57150">
            <a:solidFill>
              <a:srgbClr val="C8020B"/>
            </a:solidFill>
            <a:tailEnd type="triangle"/>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2935450" y="1106535"/>
            <a:ext cx="5262979"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涉及的具体问题</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57345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 presetClass="entr" presetSubtype="2" decel="100000" fill="hold" grpId="0" nodeType="afterEffect">
                                  <p:stCondLst>
                                    <p:cond delay="0"/>
                                  </p:stCondLst>
                                  <p:iterate type="lt">
                                    <p:tmPct val="10000"/>
                                  </p:iterate>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1+#ppt_w/2"/>
                                          </p:val>
                                        </p:tav>
                                        <p:tav tm="100000">
                                          <p:val>
                                            <p:strVal val="#ppt_x"/>
                                          </p:val>
                                        </p:tav>
                                      </p:tavLst>
                                    </p:anim>
                                    <p:anim calcmode="lin" valueType="num">
                                      <p:cBhvr additive="base">
                                        <p:cTn id="12" dur="1000" fill="hold"/>
                                        <p:tgtEl>
                                          <p:spTgt spid="9"/>
                                        </p:tgtEl>
                                        <p:attrNameLst>
                                          <p:attrName>ppt_y</p:attrName>
                                        </p:attrNameLst>
                                      </p:cBhvr>
                                      <p:tavLst>
                                        <p:tav tm="0">
                                          <p:val>
                                            <p:strVal val="#ppt_y"/>
                                          </p:val>
                                        </p:tav>
                                        <p:tav tm="100000">
                                          <p:val>
                                            <p:strVal val="#ppt_y"/>
                                          </p:val>
                                        </p:tav>
                                      </p:tavLst>
                                    </p:anim>
                                  </p:childTnLst>
                                </p:cTn>
                              </p:par>
                            </p:childTnLst>
                          </p:cTn>
                        </p:par>
                        <p:par>
                          <p:cTn id="13" fill="hold">
                            <p:stCondLst>
                              <p:cond delay="28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18"/>
                                        </p:tgtEl>
                                        <p:attrNameLst>
                                          <p:attrName>style.visibility</p:attrName>
                                        </p:attrNameLst>
                                      </p:cBhvr>
                                      <p:to>
                                        <p:strVal val="visible"/>
                                      </p:to>
                                    </p:set>
                                    <p:anim calcmode="lin" valueType="num">
                                      <p:cBhvr>
                                        <p:cTn id="16"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8"/>
                                        </p:tgtEl>
                                        <p:attrNameLst>
                                          <p:attrName>ppt_y</p:attrName>
                                        </p:attrNameLst>
                                      </p:cBhvr>
                                      <p:tavLst>
                                        <p:tav tm="0">
                                          <p:val>
                                            <p:strVal val="#ppt_y"/>
                                          </p:val>
                                        </p:tav>
                                        <p:tav tm="100000">
                                          <p:val>
                                            <p:strVal val="#ppt_y"/>
                                          </p:val>
                                        </p:tav>
                                      </p:tavLst>
                                    </p:anim>
                                    <p:anim calcmode="lin" valueType="num">
                                      <p:cBhvr>
                                        <p:cTn id="18"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2842070" y="1687354"/>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52926" y="1687354"/>
            <a:ext cx="11646570" cy="646331"/>
          </a:xfrm>
          <a:prstGeom prst="rect">
            <a:avLst/>
          </a:prstGeom>
          <a:noFill/>
        </p:spPr>
        <p:txBody>
          <a:bodyPr wrap="square" rtlCol="0">
            <a:spAutoFit/>
          </a:bodyPr>
          <a:lstStyle/>
          <a:p>
            <a:pPr>
              <a:lnSpc>
                <a:spcPct val="150000"/>
              </a:lnSpc>
            </a:pPr>
            <a:r>
              <a:rPr lang="en-US" altLang="zh-CN" sz="2400" b="1" dirty="0" smtClean="0">
                <a:solidFill>
                  <a:srgbClr val="C8020B"/>
                </a:solidFill>
                <a:latin typeface="微软雅黑" panose="020B0503020204020204" pitchFamily="34" charset="-122"/>
                <a:ea typeface="微软雅黑" panose="020B0503020204020204" pitchFamily="34" charset="-122"/>
              </a:rPr>
              <a:t>3.</a:t>
            </a:r>
            <a:r>
              <a:rPr lang="zh-CN" altLang="en-US" sz="2400" b="1" dirty="0" smtClean="0">
                <a:solidFill>
                  <a:srgbClr val="C8020B"/>
                </a:solidFill>
                <a:latin typeface="微软雅黑" panose="020B0503020204020204" pitchFamily="34" charset="-122"/>
                <a:ea typeface="微软雅黑" panose="020B0503020204020204" pitchFamily="34" charset="-122"/>
              </a:rPr>
              <a:t>什么情况可以组建临时党支部？</a:t>
            </a:r>
            <a:endParaRPr lang="en-US" altLang="zh-CN" sz="2400" b="1" dirty="0" smtClean="0">
              <a:solidFill>
                <a:srgbClr val="C8020B"/>
              </a:solidFill>
              <a:latin typeface="微软雅黑" panose="020B0503020204020204" pitchFamily="34" charset="-122"/>
              <a:ea typeface="微软雅黑" panose="020B0503020204020204" pitchFamily="34" charset="-122"/>
            </a:endParaRPr>
          </a:p>
        </p:txBody>
      </p:sp>
      <p:sp>
        <p:nvSpPr>
          <p:cNvPr id="14" name="圆角矩形 13"/>
          <p:cNvSpPr/>
          <p:nvPr/>
        </p:nvSpPr>
        <p:spPr>
          <a:xfrm>
            <a:off x="513348" y="2392771"/>
            <a:ext cx="2614863" cy="565289"/>
          </a:xfrm>
          <a:prstGeom prst="roundRect">
            <a:avLst/>
          </a:prstGeom>
          <a:solidFill>
            <a:schemeClr val="accent2">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bg1"/>
                </a:solidFill>
                <a:latin typeface="黑体" panose="02010609060101010101" pitchFamily="49" charset="-122"/>
                <a:ea typeface="黑体" panose="02010609060101010101" pitchFamily="49" charset="-122"/>
              </a:rPr>
              <a:t>临时党支部</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3" name="文本框 2"/>
          <p:cNvSpPr txBox="1"/>
          <p:nvPr/>
        </p:nvSpPr>
        <p:spPr>
          <a:xfrm>
            <a:off x="3412141" y="2286701"/>
            <a:ext cx="8475061" cy="830997"/>
          </a:xfrm>
          <a:prstGeom prst="rect">
            <a:avLst/>
          </a:prstGeom>
          <a:noFill/>
        </p:spPr>
        <p:txBody>
          <a:bodyPr wrap="square" rtlCol="0">
            <a:spAutoFit/>
          </a:bodyPr>
          <a:lstStyle/>
          <a:p>
            <a:r>
              <a:rPr lang="zh-CN" altLang="en-US" sz="2400" b="1" dirty="0" smtClean="0">
                <a:latin typeface="黑体" panose="02010609060101010101" pitchFamily="49" charset="-122"/>
                <a:ea typeface="黑体" panose="02010609060101010101" pitchFamily="49" charset="-122"/>
              </a:rPr>
              <a:t>    经</a:t>
            </a:r>
            <a:r>
              <a:rPr lang="zh-CN" altLang="en-US" sz="2400" b="1" dirty="0">
                <a:latin typeface="黑体" panose="02010609060101010101" pitchFamily="49" charset="-122"/>
                <a:ea typeface="黑体" panose="02010609060101010101" pitchFamily="49" charset="-122"/>
              </a:rPr>
              <a:t>上级党组织批准，为执行某项任务临时组建的机构。党员组织关系不转接</a:t>
            </a:r>
            <a:r>
              <a:rPr lang="zh-CN" altLang="en-US" dirty="0" smtClean="0"/>
              <a:t>。</a:t>
            </a:r>
            <a:endParaRPr lang="zh-CN" altLang="en-US" dirty="0"/>
          </a:p>
        </p:txBody>
      </p:sp>
      <p:sp>
        <p:nvSpPr>
          <p:cNvPr id="16" name="圆角矩形 15"/>
          <p:cNvSpPr/>
          <p:nvPr/>
        </p:nvSpPr>
        <p:spPr>
          <a:xfrm>
            <a:off x="532007" y="3551182"/>
            <a:ext cx="2614863" cy="565289"/>
          </a:xfrm>
          <a:prstGeom prst="round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bg1"/>
                </a:solidFill>
                <a:latin typeface="黑体" panose="02010609060101010101" pitchFamily="49" charset="-122"/>
                <a:ea typeface="黑体" panose="02010609060101010101" pitchFamily="49" charset="-122"/>
              </a:rPr>
              <a:t>主要任务</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7" name="文本框 16"/>
          <p:cNvSpPr txBox="1"/>
          <p:nvPr/>
        </p:nvSpPr>
        <p:spPr>
          <a:xfrm>
            <a:off x="3275783" y="3406804"/>
            <a:ext cx="8475061" cy="1569660"/>
          </a:xfrm>
          <a:prstGeom prst="rect">
            <a:avLst/>
          </a:prstGeom>
          <a:noFill/>
        </p:spPr>
        <p:txBody>
          <a:bodyPr wrap="square" rtlCol="0">
            <a:spAutoFit/>
          </a:bodyPr>
          <a:lstStyle/>
          <a:p>
            <a:r>
              <a:rPr lang="zh-CN" altLang="en-US" sz="2400" b="1" dirty="0" smtClean="0">
                <a:latin typeface="黑体" panose="02010609060101010101" pitchFamily="49" charset="-122"/>
                <a:ea typeface="黑体" panose="02010609060101010101" pitchFamily="49" charset="-122"/>
              </a:rPr>
              <a:t>    组织党员开展整治学习，教育、管理、监督党员，对入党积极分子进行教育培养等。</a:t>
            </a:r>
            <a:endParaRPr lang="en-US" altLang="zh-CN" sz="2400" b="1" dirty="0" smtClean="0">
              <a:latin typeface="黑体" panose="02010609060101010101" pitchFamily="49" charset="-122"/>
              <a:ea typeface="黑体" panose="02010609060101010101" pitchFamily="49" charset="-122"/>
            </a:endParaRPr>
          </a:p>
          <a:p>
            <a:r>
              <a:rPr lang="zh-CN" altLang="en-US" sz="2400" b="1" dirty="0" smtClean="0">
                <a:latin typeface="黑体" panose="02010609060101010101" pitchFamily="49" charset="-122"/>
                <a:ea typeface="黑体" panose="02010609060101010101" pitchFamily="49" charset="-122"/>
              </a:rPr>
              <a:t>    一般不发展党员、处分党员，不收缴党费，不选举党员代表大会和进行换届。</a:t>
            </a:r>
            <a:endParaRPr lang="zh-CN" altLang="en-US" dirty="0"/>
          </a:p>
        </p:txBody>
      </p:sp>
      <p:sp>
        <p:nvSpPr>
          <p:cNvPr id="5" name="椭圆 4"/>
          <p:cNvSpPr/>
          <p:nvPr/>
        </p:nvSpPr>
        <p:spPr>
          <a:xfrm>
            <a:off x="1956877" y="5406188"/>
            <a:ext cx="657727" cy="705853"/>
          </a:xfrm>
          <a:prstGeom prst="ellipse">
            <a:avLst/>
          </a:prstGeom>
          <a:solidFill>
            <a:srgbClr val="C802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latin typeface="黑体" panose="02010609060101010101" pitchFamily="49" charset="-122"/>
                <a:ea typeface="黑体" panose="02010609060101010101" pitchFamily="49" charset="-122"/>
              </a:rPr>
              <a:t>注</a:t>
            </a:r>
            <a:endParaRPr lang="zh-CN" altLang="en-US" sz="2400" dirty="0">
              <a:latin typeface="黑体" panose="02010609060101010101" pitchFamily="49" charset="-122"/>
              <a:ea typeface="黑体" panose="02010609060101010101" pitchFamily="49" charset="-122"/>
            </a:endParaRPr>
          </a:p>
        </p:txBody>
      </p:sp>
      <p:sp>
        <p:nvSpPr>
          <p:cNvPr id="18" name="文本框 17"/>
          <p:cNvSpPr txBox="1"/>
          <p:nvPr/>
        </p:nvSpPr>
        <p:spPr>
          <a:xfrm>
            <a:off x="3146870" y="5190562"/>
            <a:ext cx="8475061" cy="1137106"/>
          </a:xfrm>
          <a:prstGeom prst="rect">
            <a:avLst/>
          </a:prstGeom>
          <a:noFill/>
        </p:spPr>
        <p:txBody>
          <a:bodyPr wrap="square" rtlCol="0">
            <a:spAutoFit/>
          </a:bodyPr>
          <a:lstStyle/>
          <a:p>
            <a:pPr>
              <a:lnSpc>
                <a:spcPct val="150000"/>
              </a:lnSpc>
            </a:pPr>
            <a:r>
              <a:rPr lang="zh-CN" altLang="en-US" sz="2400" b="1" dirty="0" smtClean="0">
                <a:latin typeface="黑体" panose="02010609060101010101" pitchFamily="49" charset="-122"/>
                <a:ea typeface="黑体" panose="02010609060101010101" pitchFamily="49" charset="-122"/>
              </a:rPr>
              <a:t>    临时党支部书记、副书记和委员由批准其成立的党组织指定。临时组建的机构撤销后临时党支部自然撤销</a:t>
            </a:r>
            <a:endParaRPr lang="zh-CN" altLang="en-US" dirty="0"/>
          </a:p>
        </p:txBody>
      </p:sp>
      <p:sp>
        <p:nvSpPr>
          <p:cNvPr id="19" name="文本框 18"/>
          <p:cNvSpPr txBox="1"/>
          <p:nvPr/>
        </p:nvSpPr>
        <p:spPr>
          <a:xfrm>
            <a:off x="2935450" y="1074451"/>
            <a:ext cx="5262979"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涉及的具体问题</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168417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 presetClass="entr" presetSubtype="2" decel="100000" fill="hold" grpId="0" nodeType="afterEffect">
                                  <p:stCondLst>
                                    <p:cond delay="0"/>
                                  </p:stCondLst>
                                  <p:iterate type="lt">
                                    <p:tmPct val="10000"/>
                                  </p:iterate>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1+#ppt_w/2"/>
                                          </p:val>
                                        </p:tav>
                                        <p:tav tm="100000">
                                          <p:val>
                                            <p:strVal val="#ppt_x"/>
                                          </p:val>
                                        </p:tav>
                                      </p:tavLst>
                                    </p:anim>
                                    <p:anim calcmode="lin" valueType="num">
                                      <p:cBhvr additive="base">
                                        <p:cTn id="12" dur="1000" fill="hold"/>
                                        <p:tgtEl>
                                          <p:spTgt spid="9"/>
                                        </p:tgtEl>
                                        <p:attrNameLst>
                                          <p:attrName>ppt_y</p:attrName>
                                        </p:attrNameLst>
                                      </p:cBhvr>
                                      <p:tavLst>
                                        <p:tav tm="0">
                                          <p:val>
                                            <p:strVal val="#ppt_y"/>
                                          </p:val>
                                        </p:tav>
                                        <p:tav tm="100000">
                                          <p:val>
                                            <p:strVal val="#ppt_y"/>
                                          </p:val>
                                        </p:tav>
                                      </p:tavLst>
                                    </p:anim>
                                  </p:childTnLst>
                                </p:cTn>
                              </p:par>
                            </p:childTnLst>
                          </p:cTn>
                        </p:par>
                        <p:par>
                          <p:cTn id="13" fill="hold">
                            <p:stCondLst>
                              <p:cond delay="3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9"/>
                                        </p:tgtEl>
                                        <p:attrNameLst>
                                          <p:attrName>ppt_y</p:attrName>
                                        </p:attrNameLst>
                                      </p:cBhvr>
                                      <p:tavLst>
                                        <p:tav tm="0">
                                          <p:val>
                                            <p:strVal val="#ppt_y"/>
                                          </p:val>
                                        </p:tav>
                                        <p:tav tm="100000">
                                          <p:val>
                                            <p:strVal val="#ppt_y"/>
                                          </p:val>
                                        </p:tav>
                                      </p:tavLst>
                                    </p:anim>
                                    <p:anim calcmode="lin" valueType="num">
                                      <p:cBhvr>
                                        <p:cTn id="18"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2842070" y="1687354"/>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52926" y="1687354"/>
            <a:ext cx="11646570" cy="581057"/>
          </a:xfrm>
          <a:prstGeom prst="rect">
            <a:avLst/>
          </a:prstGeom>
          <a:noFill/>
        </p:spPr>
        <p:txBody>
          <a:bodyPr wrap="square" rtlCol="0">
            <a:spAutoFit/>
          </a:bodyPr>
          <a:lstStyle/>
          <a:p>
            <a:pPr>
              <a:lnSpc>
                <a:spcPct val="150000"/>
              </a:lnSpc>
            </a:pPr>
            <a:r>
              <a:rPr lang="en-US" altLang="zh-CN" sz="2400" b="1" dirty="0" smtClean="0">
                <a:solidFill>
                  <a:srgbClr val="C8020B"/>
                </a:solidFill>
                <a:latin typeface="微软雅黑" panose="020B0503020204020204" pitchFamily="34" charset="-122"/>
                <a:ea typeface="微软雅黑" panose="020B0503020204020204" pitchFamily="34" charset="-122"/>
              </a:rPr>
              <a:t>4.</a:t>
            </a:r>
            <a:r>
              <a:rPr lang="zh-CN" altLang="en-US" sz="2400" b="1" dirty="0" smtClean="0">
                <a:solidFill>
                  <a:srgbClr val="C8020B"/>
                </a:solidFill>
                <a:latin typeface="微软雅黑" panose="020B0503020204020204" pitchFamily="34" charset="-122"/>
                <a:ea typeface="微软雅黑" panose="020B0503020204020204" pitchFamily="34" charset="-122"/>
              </a:rPr>
              <a:t>党员大会、支委会、党小组，有什么区别？</a:t>
            </a:r>
            <a:endParaRPr lang="en-US" altLang="zh-CN" sz="2400" b="1" dirty="0" smtClean="0">
              <a:solidFill>
                <a:srgbClr val="C8020B"/>
              </a:solidFill>
              <a:latin typeface="微软雅黑" panose="020B0503020204020204" pitchFamily="34" charset="-122"/>
              <a:ea typeface="微软雅黑" panose="020B0503020204020204" pitchFamily="34" charset="-122"/>
            </a:endParaRPr>
          </a:p>
        </p:txBody>
      </p:sp>
      <p:sp>
        <p:nvSpPr>
          <p:cNvPr id="14" name="圆角矩形 13"/>
          <p:cNvSpPr/>
          <p:nvPr/>
        </p:nvSpPr>
        <p:spPr>
          <a:xfrm>
            <a:off x="483879" y="2516178"/>
            <a:ext cx="2614863" cy="565289"/>
          </a:xfrm>
          <a:prstGeom prst="roundRect">
            <a:avLst/>
          </a:prstGeom>
          <a:solidFill>
            <a:schemeClr val="accent2">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bg1"/>
                </a:solidFill>
                <a:latin typeface="黑体" panose="02010609060101010101" pitchFamily="49" charset="-122"/>
                <a:ea typeface="黑体" panose="02010609060101010101" pitchFamily="49" charset="-122"/>
              </a:rPr>
              <a:t>党支部党员大会</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3" name="文本框 2"/>
          <p:cNvSpPr txBox="1"/>
          <p:nvPr/>
        </p:nvSpPr>
        <p:spPr>
          <a:xfrm>
            <a:off x="3186977" y="2198659"/>
            <a:ext cx="8475061" cy="1200329"/>
          </a:xfrm>
          <a:prstGeom prst="rect">
            <a:avLst/>
          </a:prstGeom>
          <a:noFill/>
        </p:spPr>
        <p:txBody>
          <a:bodyPr wrap="square" rtlCol="0">
            <a:spAutoFit/>
          </a:bodyPr>
          <a:lstStyle/>
          <a:p>
            <a:r>
              <a:rPr lang="zh-CN" altLang="en-US" sz="2400" b="1" dirty="0" smtClean="0">
                <a:latin typeface="黑体" panose="02010609060101010101" pitchFamily="49" charset="-122"/>
                <a:ea typeface="黑体" panose="02010609060101010101" pitchFamily="49" charset="-122"/>
              </a:rPr>
              <a:t>    党支部的</a:t>
            </a:r>
            <a:r>
              <a:rPr lang="zh-CN" altLang="en-US" sz="2400" b="1" dirty="0" smtClean="0">
                <a:solidFill>
                  <a:srgbClr val="FF0000"/>
                </a:solidFill>
                <a:latin typeface="黑体" panose="02010609060101010101" pitchFamily="49" charset="-122"/>
                <a:ea typeface="黑体" panose="02010609060101010101" pitchFamily="49" charset="-122"/>
              </a:rPr>
              <a:t>议事决策机构</a:t>
            </a:r>
            <a:r>
              <a:rPr lang="zh-CN" altLang="en-US" sz="2400" b="1" dirty="0" smtClean="0">
                <a:latin typeface="黑体" panose="02010609060101010101" pitchFamily="49" charset="-122"/>
                <a:ea typeface="黑体" panose="02010609060101010101" pitchFamily="49" charset="-122"/>
              </a:rPr>
              <a:t>。由全体党员参加，一般每季度召开一次。表决必须由半数以上的由表决权的党员到会方可进行，赞成人数超过应到会由表决权的党员的半数为通过。</a:t>
            </a:r>
            <a:endParaRPr lang="zh-CN" altLang="en-US" dirty="0"/>
          </a:p>
        </p:txBody>
      </p:sp>
      <p:sp>
        <p:nvSpPr>
          <p:cNvPr id="16" name="圆角矩形 15"/>
          <p:cNvSpPr/>
          <p:nvPr/>
        </p:nvSpPr>
        <p:spPr>
          <a:xfrm>
            <a:off x="483880" y="3787556"/>
            <a:ext cx="2614863" cy="565289"/>
          </a:xfrm>
          <a:prstGeom prst="round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bg1"/>
                </a:solidFill>
                <a:latin typeface="黑体" panose="02010609060101010101" pitchFamily="49" charset="-122"/>
                <a:ea typeface="黑体" panose="02010609060101010101" pitchFamily="49" charset="-122"/>
              </a:rPr>
              <a:t>党支部委员会</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7" name="文本框 16"/>
          <p:cNvSpPr txBox="1"/>
          <p:nvPr/>
        </p:nvSpPr>
        <p:spPr>
          <a:xfrm>
            <a:off x="3186977" y="3516306"/>
            <a:ext cx="8475061" cy="1200329"/>
          </a:xfrm>
          <a:prstGeom prst="rect">
            <a:avLst/>
          </a:prstGeom>
          <a:noFill/>
        </p:spPr>
        <p:txBody>
          <a:bodyPr wrap="square" rtlCol="0">
            <a:spAutoFit/>
          </a:bodyPr>
          <a:lstStyle/>
          <a:p>
            <a:r>
              <a:rPr lang="zh-CN" altLang="en-US" sz="2400" b="1" dirty="0" smtClean="0">
                <a:latin typeface="黑体" panose="02010609060101010101" pitchFamily="49" charset="-122"/>
                <a:ea typeface="黑体" panose="02010609060101010101" pitchFamily="49" charset="-122"/>
              </a:rPr>
              <a:t>    党支部</a:t>
            </a:r>
            <a:r>
              <a:rPr lang="zh-CN" altLang="en-US" sz="2400" b="1" dirty="0" smtClean="0">
                <a:solidFill>
                  <a:srgbClr val="FF0000"/>
                </a:solidFill>
                <a:latin typeface="黑体" panose="02010609060101010101" pitchFamily="49" charset="-122"/>
                <a:ea typeface="黑体" panose="02010609060101010101" pitchFamily="49" charset="-122"/>
              </a:rPr>
              <a:t>日常工作领导机构</a:t>
            </a:r>
            <a:r>
              <a:rPr lang="zh-CN" altLang="en-US" sz="2400" b="1" dirty="0" smtClean="0">
                <a:latin typeface="黑体" panose="02010609060101010101" pitchFamily="49" charset="-122"/>
                <a:ea typeface="黑体" panose="02010609060101010101" pitchFamily="49" charset="-122"/>
              </a:rPr>
              <a:t>。支委会会议半数以上委员到会方可进行，一般每月召开一次。重要事项提交党员大会决定前，一般应当经党支部委员会会议讨论。</a:t>
            </a:r>
            <a:endParaRPr lang="zh-CN" altLang="en-US" dirty="0"/>
          </a:p>
        </p:txBody>
      </p:sp>
      <p:sp>
        <p:nvSpPr>
          <p:cNvPr id="18" name="文本框 17"/>
          <p:cNvSpPr txBox="1"/>
          <p:nvPr/>
        </p:nvSpPr>
        <p:spPr>
          <a:xfrm>
            <a:off x="3146870" y="4833953"/>
            <a:ext cx="8475061" cy="1569660"/>
          </a:xfrm>
          <a:prstGeom prst="rect">
            <a:avLst/>
          </a:prstGeom>
          <a:noFill/>
        </p:spPr>
        <p:txBody>
          <a:bodyPr wrap="square" rtlCol="0">
            <a:spAutoFit/>
          </a:bodyPr>
          <a:lstStyle/>
          <a:p>
            <a:r>
              <a:rPr lang="zh-CN" altLang="en-US" sz="2400" b="1" dirty="0" smtClean="0">
                <a:latin typeface="黑体" panose="02010609060101010101" pitchFamily="49" charset="-122"/>
                <a:ea typeface="黑体" panose="02010609060101010101" pitchFamily="49" charset="-122"/>
              </a:rPr>
              <a:t>    党员人数较多或者党员工作地、居住地比较分散的党支部，按照便于组织开展活动原则，应当划分若干党小组，并设立党小组组长。落实党支部工作要求，完成党支部安排的任务。党小组会一般每月召开一次。</a:t>
            </a:r>
            <a:endParaRPr lang="zh-CN" altLang="en-US" dirty="0"/>
          </a:p>
        </p:txBody>
      </p:sp>
      <p:sp>
        <p:nvSpPr>
          <p:cNvPr id="12" name="圆角矩形 11"/>
          <p:cNvSpPr/>
          <p:nvPr/>
        </p:nvSpPr>
        <p:spPr>
          <a:xfrm>
            <a:off x="513347" y="5222521"/>
            <a:ext cx="2614863" cy="565289"/>
          </a:xfrm>
          <a:prstGeom prst="roundRect">
            <a:avLst/>
          </a:prstGeom>
          <a:solidFill>
            <a:schemeClr val="accent2">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bg1"/>
                </a:solidFill>
                <a:latin typeface="黑体" panose="02010609060101010101" pitchFamily="49" charset="-122"/>
                <a:ea typeface="黑体" panose="02010609060101010101" pitchFamily="49" charset="-122"/>
              </a:rPr>
              <a:t>党小组</a:t>
            </a:r>
          </a:p>
        </p:txBody>
      </p:sp>
      <p:sp>
        <p:nvSpPr>
          <p:cNvPr id="15" name="文本框 14"/>
          <p:cNvSpPr txBox="1"/>
          <p:nvPr/>
        </p:nvSpPr>
        <p:spPr>
          <a:xfrm>
            <a:off x="2935450" y="1074451"/>
            <a:ext cx="5262979"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涉及的具体问题</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59084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 presetClass="entr" presetSubtype="2" decel="100000" fill="hold" grpId="0" nodeType="afterEffect">
                                  <p:stCondLst>
                                    <p:cond delay="0"/>
                                  </p:stCondLst>
                                  <p:iterate type="lt">
                                    <p:tmPct val="10000"/>
                                  </p:iterate>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1+#ppt_w/2"/>
                                          </p:val>
                                        </p:tav>
                                        <p:tav tm="100000">
                                          <p:val>
                                            <p:strVal val="#ppt_x"/>
                                          </p:val>
                                        </p:tav>
                                      </p:tavLst>
                                    </p:anim>
                                    <p:anim calcmode="lin" valueType="num">
                                      <p:cBhvr additive="base">
                                        <p:cTn id="12" dur="1000" fill="hold"/>
                                        <p:tgtEl>
                                          <p:spTgt spid="9"/>
                                        </p:tgtEl>
                                        <p:attrNameLst>
                                          <p:attrName>ppt_y</p:attrName>
                                        </p:attrNameLst>
                                      </p:cBhvr>
                                      <p:tavLst>
                                        <p:tav tm="0">
                                          <p:val>
                                            <p:strVal val="#ppt_y"/>
                                          </p:val>
                                        </p:tav>
                                        <p:tav tm="100000">
                                          <p:val>
                                            <p:strVal val="#ppt_y"/>
                                          </p:val>
                                        </p:tav>
                                      </p:tavLst>
                                    </p:anim>
                                  </p:childTnLst>
                                </p:cTn>
                              </p:par>
                            </p:childTnLst>
                          </p:cTn>
                        </p:par>
                        <p:par>
                          <p:cTn id="13" fill="hold">
                            <p:stCondLst>
                              <p:cond delay="35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5"/>
                                        </p:tgtEl>
                                        <p:attrNameLst>
                                          <p:attrName>ppt_y</p:attrName>
                                        </p:attrNameLst>
                                      </p:cBhvr>
                                      <p:tavLst>
                                        <p:tav tm="0">
                                          <p:val>
                                            <p:strVal val="#ppt_y"/>
                                          </p:val>
                                        </p:tav>
                                        <p:tav tm="100000">
                                          <p:val>
                                            <p:strVal val="#ppt_y"/>
                                          </p:val>
                                        </p:tav>
                                      </p:tavLst>
                                    </p:anim>
                                    <p:anim calcmode="lin" valueType="num">
                                      <p:cBhvr>
                                        <p:cTn id="18"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2842070" y="1687354"/>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224589" y="1612230"/>
            <a:ext cx="11646570" cy="581057"/>
          </a:xfrm>
          <a:prstGeom prst="rect">
            <a:avLst/>
          </a:prstGeom>
          <a:noFill/>
        </p:spPr>
        <p:txBody>
          <a:bodyPr wrap="square" rtlCol="0">
            <a:spAutoFit/>
          </a:bodyPr>
          <a:lstStyle/>
          <a:p>
            <a:pPr>
              <a:lnSpc>
                <a:spcPct val="150000"/>
              </a:lnSpc>
            </a:pPr>
            <a:r>
              <a:rPr lang="en-US" altLang="zh-CN" sz="2400" b="1" dirty="0" smtClean="0">
                <a:solidFill>
                  <a:srgbClr val="C8020B"/>
                </a:solidFill>
                <a:latin typeface="微软雅黑" panose="020B0503020204020204" pitchFamily="34" charset="-122"/>
                <a:ea typeface="微软雅黑" panose="020B0503020204020204" pitchFamily="34" charset="-122"/>
              </a:rPr>
              <a:t>5.</a:t>
            </a:r>
            <a:r>
              <a:rPr lang="zh-CN" altLang="en-US" sz="2400" b="1" dirty="0" smtClean="0">
                <a:solidFill>
                  <a:srgbClr val="C8020B"/>
                </a:solidFill>
                <a:latin typeface="微软雅黑" panose="020B0503020204020204" pitchFamily="34" charset="-122"/>
                <a:ea typeface="微软雅黑" panose="020B0503020204020204" pitchFamily="34" charset="-122"/>
              </a:rPr>
              <a:t>党课、主题党日，如何开展？</a:t>
            </a:r>
            <a:endParaRPr lang="en-US" altLang="zh-CN" sz="2400" b="1" dirty="0" smtClean="0">
              <a:solidFill>
                <a:srgbClr val="C8020B"/>
              </a:solidFill>
              <a:latin typeface="微软雅黑" panose="020B0503020204020204" pitchFamily="34" charset="-122"/>
              <a:ea typeface="微软雅黑" panose="020B0503020204020204" pitchFamily="34" charset="-122"/>
            </a:endParaRPr>
          </a:p>
        </p:txBody>
      </p:sp>
      <p:sp>
        <p:nvSpPr>
          <p:cNvPr id="14" name="圆角矩形 13"/>
          <p:cNvSpPr/>
          <p:nvPr/>
        </p:nvSpPr>
        <p:spPr>
          <a:xfrm>
            <a:off x="483878" y="2690559"/>
            <a:ext cx="2614863" cy="565289"/>
          </a:xfrm>
          <a:prstGeom prst="roundRect">
            <a:avLst/>
          </a:prstGeom>
          <a:solidFill>
            <a:schemeClr val="accent2">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bg1"/>
                </a:solidFill>
                <a:latin typeface="黑体" panose="02010609060101010101" pitchFamily="49" charset="-122"/>
                <a:ea typeface="黑体" panose="02010609060101010101" pitchFamily="49" charset="-122"/>
              </a:rPr>
              <a:t>党课</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3" name="文本框 2"/>
          <p:cNvSpPr txBox="1"/>
          <p:nvPr/>
        </p:nvSpPr>
        <p:spPr>
          <a:xfrm>
            <a:off x="3186977" y="2612148"/>
            <a:ext cx="8475061" cy="1200329"/>
          </a:xfrm>
          <a:prstGeom prst="rect">
            <a:avLst/>
          </a:prstGeom>
          <a:noFill/>
        </p:spPr>
        <p:txBody>
          <a:bodyPr wrap="square" rtlCol="0">
            <a:spAutoFit/>
          </a:bodyPr>
          <a:lstStyle/>
          <a:p>
            <a:r>
              <a:rPr lang="zh-CN" altLang="en-US" sz="2400" b="1" dirty="0" smtClean="0">
                <a:latin typeface="黑体" panose="02010609060101010101" pitchFamily="49" charset="-122"/>
                <a:ea typeface="黑体" panose="02010609060101010101" pitchFamily="49" charset="-122"/>
              </a:rPr>
              <a:t>    党委（党组）书记</a:t>
            </a:r>
            <a:r>
              <a:rPr lang="zh-CN" altLang="en-US" sz="2400" b="1" dirty="0" smtClean="0">
                <a:solidFill>
                  <a:srgbClr val="FF0000"/>
                </a:solidFill>
                <a:latin typeface="黑体" panose="02010609060101010101" pitchFamily="49" charset="-122"/>
                <a:ea typeface="黑体" panose="02010609060101010101" pitchFamily="49" charset="-122"/>
              </a:rPr>
              <a:t>每年至少讲一次党课</a:t>
            </a:r>
            <a:r>
              <a:rPr lang="zh-CN" altLang="en-US" sz="2400" b="1" dirty="0" smtClean="0">
                <a:latin typeface="黑体" panose="02010609060101010101" pitchFamily="49" charset="-122"/>
                <a:ea typeface="黑体" panose="02010609060101010101" pitchFamily="49" charset="-122"/>
              </a:rPr>
              <a:t>。针对党员思想和工作实际，回应普遍关心的问题，注重身边人讲身边事，增强吸引力感染力。党员领导干部应当定期为基层党员讲党课。</a:t>
            </a:r>
            <a:endParaRPr lang="zh-CN" altLang="en-US" dirty="0"/>
          </a:p>
        </p:txBody>
      </p:sp>
      <p:sp>
        <p:nvSpPr>
          <p:cNvPr id="16" name="圆角矩形 15"/>
          <p:cNvSpPr/>
          <p:nvPr/>
        </p:nvSpPr>
        <p:spPr>
          <a:xfrm>
            <a:off x="483879" y="4685914"/>
            <a:ext cx="2614863" cy="565289"/>
          </a:xfrm>
          <a:prstGeom prst="round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bg1"/>
                </a:solidFill>
                <a:latin typeface="黑体" panose="02010609060101010101" pitchFamily="49" charset="-122"/>
                <a:ea typeface="黑体" panose="02010609060101010101" pitchFamily="49" charset="-122"/>
              </a:rPr>
              <a:t>主题党日</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7" name="文本框 16"/>
          <p:cNvSpPr txBox="1"/>
          <p:nvPr/>
        </p:nvSpPr>
        <p:spPr>
          <a:xfrm>
            <a:off x="3186977" y="4318411"/>
            <a:ext cx="8475061" cy="1569660"/>
          </a:xfrm>
          <a:prstGeom prst="rect">
            <a:avLst/>
          </a:prstGeom>
          <a:noFill/>
        </p:spPr>
        <p:txBody>
          <a:bodyPr wrap="square" rtlCol="0">
            <a:spAutoFit/>
          </a:bodyPr>
          <a:lstStyle/>
          <a:p>
            <a:r>
              <a:rPr lang="zh-CN" altLang="en-US" sz="2400" b="1" dirty="0" smtClean="0">
                <a:latin typeface="黑体" panose="02010609060101010101" pitchFamily="49" charset="-122"/>
                <a:ea typeface="黑体" panose="02010609060101010101" pitchFamily="49" charset="-122"/>
              </a:rPr>
              <a:t>    </a:t>
            </a:r>
            <a:r>
              <a:rPr lang="zh-CN" altLang="en-US" sz="2400" b="1" dirty="0" smtClean="0">
                <a:solidFill>
                  <a:srgbClr val="FF0000"/>
                </a:solidFill>
                <a:latin typeface="黑体" panose="02010609060101010101" pitchFamily="49" charset="-122"/>
                <a:ea typeface="黑体" panose="02010609060101010101" pitchFamily="49" charset="-122"/>
              </a:rPr>
              <a:t>每月相对固定</a:t>
            </a:r>
            <a:r>
              <a:rPr lang="en-US" altLang="zh-CN" sz="2400" b="1" dirty="0" smtClean="0">
                <a:solidFill>
                  <a:srgbClr val="FF0000"/>
                </a:solidFill>
                <a:latin typeface="黑体" panose="02010609060101010101" pitchFamily="49" charset="-122"/>
                <a:ea typeface="黑体" panose="02010609060101010101" pitchFamily="49" charset="-122"/>
              </a:rPr>
              <a:t>1</a:t>
            </a:r>
            <a:r>
              <a:rPr lang="zh-CN" altLang="en-US" sz="2400" b="1" dirty="0" smtClean="0">
                <a:solidFill>
                  <a:srgbClr val="FF0000"/>
                </a:solidFill>
                <a:latin typeface="黑体" panose="02010609060101010101" pitchFamily="49" charset="-122"/>
                <a:ea typeface="黑体" panose="02010609060101010101" pitchFamily="49" charset="-122"/>
              </a:rPr>
              <a:t>天时间</a:t>
            </a:r>
            <a:r>
              <a:rPr lang="zh-CN" altLang="en-US" sz="2400" b="1" dirty="0" smtClean="0">
                <a:latin typeface="黑体" panose="02010609060101010101" pitchFamily="49" charset="-122"/>
                <a:ea typeface="黑体" panose="02010609060101010101" pitchFamily="49" charset="-122"/>
              </a:rPr>
              <a:t>开展主题党日。组织党员集中学习、过组织生活、进行民主议事和志愿服务等。主题党日活动开展前，党支部应当认真研究确定主题和内容；开展后，应当抓好议定事项的组织落实。</a:t>
            </a:r>
            <a:endParaRPr lang="zh-CN" altLang="en-US" dirty="0"/>
          </a:p>
        </p:txBody>
      </p:sp>
      <p:sp>
        <p:nvSpPr>
          <p:cNvPr id="13" name="文本框 12"/>
          <p:cNvSpPr txBox="1"/>
          <p:nvPr/>
        </p:nvSpPr>
        <p:spPr>
          <a:xfrm>
            <a:off x="2935450" y="1090493"/>
            <a:ext cx="5262979"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涉及的具体问题</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249757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 presetClass="entr" presetSubtype="2" decel="100000" fill="hold" grpId="0" nodeType="afterEffect">
                                  <p:stCondLst>
                                    <p:cond delay="0"/>
                                  </p:stCondLst>
                                  <p:iterate type="lt">
                                    <p:tmPct val="10000"/>
                                  </p:iterate>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1+#ppt_w/2"/>
                                          </p:val>
                                        </p:tav>
                                        <p:tav tm="100000">
                                          <p:val>
                                            <p:strVal val="#ppt_x"/>
                                          </p:val>
                                        </p:tav>
                                      </p:tavLst>
                                    </p:anim>
                                    <p:anim calcmode="lin" valueType="num">
                                      <p:cBhvr additive="base">
                                        <p:cTn id="12" dur="1000" fill="hold"/>
                                        <p:tgtEl>
                                          <p:spTgt spid="9"/>
                                        </p:tgtEl>
                                        <p:attrNameLst>
                                          <p:attrName>ppt_y</p:attrName>
                                        </p:attrNameLst>
                                      </p:cBhvr>
                                      <p:tavLst>
                                        <p:tav tm="0">
                                          <p:val>
                                            <p:strVal val="#ppt_y"/>
                                          </p:val>
                                        </p:tav>
                                        <p:tav tm="100000">
                                          <p:val>
                                            <p:strVal val="#ppt_y"/>
                                          </p:val>
                                        </p:tav>
                                      </p:tavLst>
                                    </p:anim>
                                  </p:childTnLst>
                                </p:cTn>
                              </p:par>
                            </p:childTnLst>
                          </p:cTn>
                        </p:par>
                        <p:par>
                          <p:cTn id="13" fill="hold">
                            <p:stCondLst>
                              <p:cond delay="29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3"/>
                                        </p:tgtEl>
                                        <p:attrNameLst>
                                          <p:attrName>ppt_y</p:attrName>
                                        </p:attrNameLst>
                                      </p:cBhvr>
                                      <p:tavLst>
                                        <p:tav tm="0">
                                          <p:val>
                                            <p:strVal val="#ppt_y"/>
                                          </p:val>
                                        </p:tav>
                                        <p:tav tm="100000">
                                          <p:val>
                                            <p:strVal val="#ppt_y"/>
                                          </p:val>
                                        </p:tav>
                                      </p:tavLst>
                                    </p:anim>
                                    <p:anim calcmode="lin" valueType="num">
                                      <p:cBhvr>
                                        <p:cTn id="18"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2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7482469" y="-1"/>
            <a:ext cx="3267307" cy="5430129"/>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 name="矩形 4"/>
          <p:cNvSpPr/>
          <p:nvPr/>
        </p:nvSpPr>
        <p:spPr>
          <a:xfrm>
            <a:off x="7482467" y="6055112"/>
            <a:ext cx="3267308" cy="802888"/>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cxnSp>
        <p:nvCxnSpPr>
          <p:cNvPr id="6" name="直接连接符 5"/>
          <p:cNvCxnSpPr/>
          <p:nvPr/>
        </p:nvCxnSpPr>
        <p:spPr>
          <a:xfrm>
            <a:off x="7482468" y="5811165"/>
            <a:ext cx="470953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6" descr="G:\2016我图\两会\ooopic_10194892_b0c64675b11c678cafbc\004.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7482469" y="57192"/>
            <a:ext cx="3267305" cy="205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854657" y="2251574"/>
            <a:ext cx="2522928" cy="2347724"/>
          </a:xfrm>
          <a:prstGeom prst="rect">
            <a:avLst/>
          </a:prstGeom>
        </p:spPr>
      </p:pic>
      <p:sp>
        <p:nvSpPr>
          <p:cNvPr id="15" name="TextBox 14"/>
          <p:cNvSpPr txBox="1"/>
          <p:nvPr/>
        </p:nvSpPr>
        <p:spPr>
          <a:xfrm>
            <a:off x="7382106" y="6218867"/>
            <a:ext cx="3190052"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中国共产党</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Impact" panose="020B0806030902050204" pitchFamily="34" charset="0"/>
                <a:ea typeface="华文行楷" panose="02010800040101010101" pitchFamily="2" charset="-122"/>
                <a:cs typeface="+mn-cs"/>
              </a:rPr>
              <a:t>2018</a:t>
            </a:r>
          </a:p>
        </p:txBody>
      </p:sp>
      <p:grpSp>
        <p:nvGrpSpPr>
          <p:cNvPr id="16" name="组合 15"/>
          <p:cNvGrpSpPr/>
          <p:nvPr/>
        </p:nvGrpSpPr>
        <p:grpSpPr bwMode="auto">
          <a:xfrm>
            <a:off x="621437" y="4092937"/>
            <a:ext cx="6674938" cy="646331"/>
            <a:chOff x="3760453" y="2054456"/>
            <a:chExt cx="7698417" cy="745845"/>
          </a:xfrm>
        </p:grpSpPr>
        <p:sp>
          <p:nvSpPr>
            <p:cNvPr id="17" name="TextBox 124"/>
            <p:cNvSpPr txBox="1"/>
            <p:nvPr/>
          </p:nvSpPr>
          <p:spPr>
            <a:xfrm>
              <a:off x="4856457" y="2054456"/>
              <a:ext cx="6602413" cy="745845"/>
            </a:xfrm>
            <a:prstGeom prst="rect">
              <a:avLst/>
            </a:prstGeom>
            <a:noFill/>
          </p:spPr>
          <p:txBody>
            <a:bodyPr wrap="none">
              <a:spAutoFit/>
            </a:bodyPr>
            <a:lstStyle/>
            <a:p>
              <a:pPr lvl="0">
                <a:defRPr/>
              </a:pPr>
              <a:r>
                <a:rPr lang="zh-CN" altLang="en-US" sz="3600" b="1" dirty="0">
                  <a:solidFill>
                    <a:srgbClr val="C00000"/>
                  </a:solidFill>
                  <a:latin typeface="微软雅黑" panose="020B0503020204020204" pitchFamily="34" charset="-122"/>
                  <a:ea typeface="微软雅黑" panose="020B0503020204020204" pitchFamily="34" charset="-122"/>
                </a:rPr>
                <a:t>贯彻落实</a:t>
              </a: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条例</a:t>
              </a: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具体部署</a:t>
              </a:r>
            </a:p>
          </p:txBody>
        </p:sp>
        <p:sp>
          <p:nvSpPr>
            <p:cNvPr id="18" name="圆角矩形​​ 10"/>
            <p:cNvSpPr>
              <a:spLocks noChangeArrowheads="1"/>
            </p:cNvSpPr>
            <p:nvPr/>
          </p:nvSpPr>
          <p:spPr bwMode="auto">
            <a:xfrm>
              <a:off x="3760453" y="2054456"/>
              <a:ext cx="1042346" cy="726906"/>
            </a:xfrm>
            <a:prstGeom prst="roundRect">
              <a:avLst>
                <a:gd name="adj" fmla="val 16667"/>
              </a:avLst>
            </a:prstGeom>
            <a:solidFill>
              <a:srgbClr val="C00000"/>
            </a:solidFill>
            <a:ln w="25400" algn="ctr">
              <a:solidFill>
                <a:srgbClr val="FF6600"/>
              </a:solid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九</a:t>
              </a:r>
              <a:endParaRPr kumimoji="0" lang="zh-CN" altLang="en-US" sz="4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Tree>
    <p:extLst>
      <p:ext uri="{BB962C8B-B14F-4D97-AF65-F5344CB8AC3E}">
        <p14:creationId xmlns:p14="http://schemas.microsoft.com/office/powerpoint/2010/main" val="41721532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50" fill="hold"/>
                                        <p:tgtEl>
                                          <p:spTgt spid="5"/>
                                        </p:tgtEl>
                                        <p:attrNameLst>
                                          <p:attrName>ppt_x</p:attrName>
                                        </p:attrNameLst>
                                      </p:cBhvr>
                                      <p:tavLst>
                                        <p:tav tm="0">
                                          <p:val>
                                            <p:strVal val="#ppt_x"/>
                                          </p:val>
                                        </p:tav>
                                        <p:tav tm="100000">
                                          <p:val>
                                            <p:strVal val="#ppt_x"/>
                                          </p:val>
                                        </p:tav>
                                      </p:tavLst>
                                    </p:anim>
                                    <p:anim calcmode="lin" valueType="num">
                                      <p:cBhvr additive="base">
                                        <p:cTn id="13" dur="3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2842070" y="1687354"/>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14" name="圆角矩形 13"/>
          <p:cNvSpPr/>
          <p:nvPr/>
        </p:nvSpPr>
        <p:spPr>
          <a:xfrm>
            <a:off x="513347" y="2153505"/>
            <a:ext cx="753980" cy="565289"/>
          </a:xfrm>
          <a:prstGeom prst="roundRect">
            <a:avLst/>
          </a:prstGeom>
          <a:solidFill>
            <a:schemeClr val="accent2">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1"/>
                </a:solidFill>
                <a:latin typeface="黑体" panose="02010609060101010101" pitchFamily="49" charset="-122"/>
                <a:ea typeface="黑体" panose="02010609060101010101" pitchFamily="49" charset="-122"/>
              </a:rPr>
              <a:t>1</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3" name="文本框 2"/>
          <p:cNvSpPr txBox="1"/>
          <p:nvPr/>
        </p:nvSpPr>
        <p:spPr>
          <a:xfrm>
            <a:off x="1473258" y="1883112"/>
            <a:ext cx="10365244" cy="1754326"/>
          </a:xfrm>
          <a:prstGeom prst="rect">
            <a:avLst/>
          </a:prstGeom>
          <a:noFill/>
        </p:spPr>
        <p:txBody>
          <a:bodyPr wrap="square" rtlCol="0">
            <a:spAutoFit/>
          </a:bodyPr>
          <a:lstStyle/>
          <a:p>
            <a:pPr>
              <a:lnSpc>
                <a:spcPct val="150000"/>
              </a:lnSpc>
            </a:pPr>
            <a:r>
              <a:rPr lang="zh-CN" altLang="en-US" sz="2400" b="1" dirty="0" smtClean="0">
                <a:latin typeface="黑体" panose="02010609060101010101" pitchFamily="49" charset="-122"/>
                <a:ea typeface="黑体" panose="02010609060101010101" pitchFamily="49" charset="-122"/>
              </a:rPr>
              <a:t>    </a:t>
            </a:r>
            <a:r>
              <a:rPr lang="zh-CN" altLang="en-US" sz="2400" b="1" dirty="0" smtClean="0">
                <a:solidFill>
                  <a:srgbClr val="FF0000"/>
                </a:solidFill>
                <a:latin typeface="黑体" panose="02010609060101010101" pitchFamily="49" charset="-122"/>
                <a:ea typeface="黑体" panose="02010609060101010101" pitchFamily="49" charset="-122"/>
              </a:rPr>
              <a:t>要</a:t>
            </a:r>
            <a:r>
              <a:rPr lang="zh-CN" altLang="en-US" sz="2400" b="1" dirty="0">
                <a:solidFill>
                  <a:srgbClr val="FF0000"/>
                </a:solidFill>
                <a:latin typeface="黑体" panose="02010609060101010101" pitchFamily="49" charset="-122"/>
                <a:ea typeface="黑体" panose="02010609060101010101" pitchFamily="49" charset="-122"/>
              </a:rPr>
              <a:t>牢固树立政治意识、大局意识、核心意识、看齐意识，</a:t>
            </a:r>
            <a:r>
              <a:rPr lang="zh-CN" altLang="en-US" sz="2400" b="1" dirty="0">
                <a:latin typeface="黑体" panose="02010609060101010101" pitchFamily="49" charset="-122"/>
                <a:ea typeface="黑体" panose="02010609060101010101" pitchFamily="49" charset="-122"/>
              </a:rPr>
              <a:t>切实把抓好党支部作为党的组织体系建设的基本内容、管党治党的基本任务、检验党建工作成效的基本标准，采取有力措施，推动</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条例</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落到实处、见到</a:t>
            </a:r>
            <a:r>
              <a:rPr lang="zh-CN" altLang="en-US" sz="2400" b="1" dirty="0" smtClean="0">
                <a:latin typeface="黑体" panose="02010609060101010101" pitchFamily="49" charset="-122"/>
                <a:ea typeface="黑体" panose="02010609060101010101" pitchFamily="49" charset="-122"/>
              </a:rPr>
              <a:t>实效。</a:t>
            </a:r>
            <a:endParaRPr lang="zh-CN" altLang="en-US" dirty="0"/>
          </a:p>
        </p:txBody>
      </p:sp>
      <p:sp>
        <p:nvSpPr>
          <p:cNvPr id="16" name="圆角矩形 15"/>
          <p:cNvSpPr/>
          <p:nvPr/>
        </p:nvSpPr>
        <p:spPr>
          <a:xfrm>
            <a:off x="513347" y="4185316"/>
            <a:ext cx="783447" cy="565289"/>
          </a:xfrm>
          <a:prstGeom prst="round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1"/>
                </a:solidFill>
                <a:latin typeface="黑体" panose="02010609060101010101" pitchFamily="49" charset="-122"/>
                <a:ea typeface="黑体" panose="02010609060101010101" pitchFamily="49" charset="-122"/>
              </a:rPr>
              <a:t>2</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7" name="文本框 16"/>
          <p:cNvSpPr txBox="1"/>
          <p:nvPr/>
        </p:nvSpPr>
        <p:spPr>
          <a:xfrm>
            <a:off x="1473258" y="3876397"/>
            <a:ext cx="10365244" cy="2308324"/>
          </a:xfrm>
          <a:prstGeom prst="rect">
            <a:avLst/>
          </a:prstGeom>
          <a:noFill/>
        </p:spPr>
        <p:txBody>
          <a:bodyPr wrap="square" rtlCol="0">
            <a:spAutoFit/>
          </a:bodyPr>
          <a:lstStyle/>
          <a:p>
            <a:pPr>
              <a:lnSpc>
                <a:spcPct val="150000"/>
              </a:lnSpc>
            </a:pPr>
            <a:r>
              <a:rPr lang="zh-CN" altLang="en-US" sz="2400" b="1" dirty="0" smtClean="0">
                <a:latin typeface="黑体" panose="02010609060101010101" pitchFamily="49" charset="-122"/>
                <a:ea typeface="黑体" panose="02010609060101010101" pitchFamily="49" charset="-122"/>
              </a:rPr>
              <a:t>    </a:t>
            </a:r>
            <a:r>
              <a:rPr lang="zh-CN" altLang="en-US" sz="2400" b="1" dirty="0" smtClean="0">
                <a:solidFill>
                  <a:srgbClr val="FF0000"/>
                </a:solidFill>
                <a:latin typeface="黑体" panose="02010609060101010101" pitchFamily="49" charset="-122"/>
                <a:ea typeface="黑体" panose="02010609060101010101" pitchFamily="49" charset="-122"/>
              </a:rPr>
              <a:t>要</a:t>
            </a:r>
            <a:r>
              <a:rPr lang="zh-CN" altLang="en-US" sz="2400" b="1" dirty="0">
                <a:solidFill>
                  <a:srgbClr val="FF0000"/>
                </a:solidFill>
                <a:latin typeface="黑体" panose="02010609060101010101" pitchFamily="49" charset="-122"/>
                <a:ea typeface="黑体" panose="02010609060101010101" pitchFamily="49" charset="-122"/>
              </a:rPr>
              <a:t>抓好</a:t>
            </a:r>
            <a:r>
              <a:rPr lang="en-US" altLang="zh-CN" sz="2400" b="1" dirty="0">
                <a:solidFill>
                  <a:srgbClr val="FF0000"/>
                </a:solidFill>
                <a:latin typeface="黑体" panose="02010609060101010101" pitchFamily="49" charset="-122"/>
                <a:ea typeface="黑体" panose="02010609060101010101" pitchFamily="49" charset="-122"/>
              </a:rPr>
              <a:t>《</a:t>
            </a:r>
            <a:r>
              <a:rPr lang="zh-CN" altLang="en-US" sz="2400" b="1" dirty="0">
                <a:solidFill>
                  <a:srgbClr val="FF0000"/>
                </a:solidFill>
                <a:latin typeface="黑体" panose="02010609060101010101" pitchFamily="49" charset="-122"/>
                <a:ea typeface="黑体" panose="02010609060101010101" pitchFamily="49" charset="-122"/>
              </a:rPr>
              <a:t>条例</a:t>
            </a:r>
            <a:r>
              <a:rPr lang="en-US" altLang="zh-CN" sz="2400" b="1" dirty="0">
                <a:solidFill>
                  <a:srgbClr val="FF0000"/>
                </a:solidFill>
                <a:latin typeface="黑体" panose="02010609060101010101" pitchFamily="49" charset="-122"/>
                <a:ea typeface="黑体" panose="02010609060101010101" pitchFamily="49" charset="-122"/>
              </a:rPr>
              <a:t>》</a:t>
            </a:r>
            <a:r>
              <a:rPr lang="zh-CN" altLang="en-US" sz="2400" b="1" dirty="0">
                <a:solidFill>
                  <a:srgbClr val="FF0000"/>
                </a:solidFill>
                <a:latin typeface="黑体" panose="02010609060101010101" pitchFamily="49" charset="-122"/>
                <a:ea typeface="黑体" panose="02010609060101010101" pitchFamily="49" charset="-122"/>
              </a:rPr>
              <a:t>的学习宣传和贯彻落实</a:t>
            </a:r>
            <a:r>
              <a:rPr lang="zh-CN" altLang="en-US" sz="2400" b="1" dirty="0">
                <a:latin typeface="黑体" panose="02010609060101010101" pitchFamily="49" charset="-122"/>
                <a:ea typeface="黑体" panose="02010609060101010101" pitchFamily="49" charset="-122"/>
              </a:rPr>
              <a:t>，利用报纸、广播、电视和手机、网络等媒介，通过专题研讨、集中培训等方式，使各级党组织、广大党员特别是党支部书记深入领会</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条例</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精神，全面掌握</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条例</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内容，切实增强贯彻执行</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条例</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的思想自觉和行动自觉。</a:t>
            </a:r>
            <a:endParaRPr lang="zh-CN" altLang="en-US" dirty="0"/>
          </a:p>
        </p:txBody>
      </p:sp>
      <p:sp>
        <p:nvSpPr>
          <p:cNvPr id="15" name="文本框 14"/>
          <p:cNvSpPr txBox="1"/>
          <p:nvPr/>
        </p:nvSpPr>
        <p:spPr>
          <a:xfrm>
            <a:off x="2935450" y="1074451"/>
            <a:ext cx="5724644" cy="646331"/>
          </a:xfrm>
          <a:prstGeom prst="rect">
            <a:avLst/>
          </a:prstGeom>
          <a:noFill/>
        </p:spPr>
        <p:txBody>
          <a:bodyPr wrap="none" rtlCol="0">
            <a:spAutoFit/>
          </a:bodyPr>
          <a:lstStyle/>
          <a:p>
            <a:pPr lvl="0">
              <a:defRPr/>
            </a:pPr>
            <a:r>
              <a:rPr lang="zh-CN" altLang="en-US" sz="3600" b="1" dirty="0">
                <a:solidFill>
                  <a:srgbClr val="C00000"/>
                </a:solidFill>
                <a:latin typeface="微软雅黑" panose="020B0503020204020204" pitchFamily="34" charset="-122"/>
                <a:ea typeface="微软雅黑" panose="020B0503020204020204" pitchFamily="34" charset="-122"/>
              </a:rPr>
              <a:t>贯彻落实</a:t>
            </a: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条例</a:t>
            </a: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具体部署</a:t>
            </a:r>
          </a:p>
        </p:txBody>
      </p:sp>
    </p:spTree>
    <p:extLst>
      <p:ext uri="{BB962C8B-B14F-4D97-AF65-F5344CB8AC3E}">
        <p14:creationId xmlns:p14="http://schemas.microsoft.com/office/powerpoint/2010/main" val="32601351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5"/>
                                        </p:tgtEl>
                                        <p:attrNameLst>
                                          <p:attrName>ppt_y</p:attrName>
                                        </p:attrNameLst>
                                      </p:cBhvr>
                                      <p:tavLst>
                                        <p:tav tm="0">
                                          <p:val>
                                            <p:strVal val="#ppt_y"/>
                                          </p:val>
                                        </p:tav>
                                        <p:tav tm="100000">
                                          <p:val>
                                            <p:strVal val="#ppt_y"/>
                                          </p:val>
                                        </p:tav>
                                      </p:tavLst>
                                    </p:anim>
                                    <p:anim calcmode="lin" valueType="num">
                                      <p:cBhvr>
                                        <p:cTn id="13"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2842070" y="1687354"/>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14" name="圆角矩形 13"/>
          <p:cNvSpPr/>
          <p:nvPr/>
        </p:nvSpPr>
        <p:spPr>
          <a:xfrm>
            <a:off x="513347" y="2153505"/>
            <a:ext cx="753980" cy="565289"/>
          </a:xfrm>
          <a:prstGeom prst="roundRect">
            <a:avLst/>
          </a:prstGeom>
          <a:solidFill>
            <a:schemeClr val="accent2">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1"/>
                </a:solidFill>
                <a:latin typeface="黑体" panose="02010609060101010101" pitchFamily="49" charset="-122"/>
                <a:ea typeface="黑体" panose="02010609060101010101" pitchFamily="49" charset="-122"/>
              </a:rPr>
              <a:t>3</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3" name="文本框 2"/>
          <p:cNvSpPr txBox="1"/>
          <p:nvPr/>
        </p:nvSpPr>
        <p:spPr>
          <a:xfrm>
            <a:off x="1473258" y="1883112"/>
            <a:ext cx="10365244" cy="1754326"/>
          </a:xfrm>
          <a:prstGeom prst="rect">
            <a:avLst/>
          </a:prstGeom>
          <a:noFill/>
        </p:spPr>
        <p:txBody>
          <a:bodyPr wrap="square" rtlCol="0">
            <a:spAutoFit/>
          </a:bodyPr>
          <a:lstStyle/>
          <a:p>
            <a:pPr>
              <a:lnSpc>
                <a:spcPct val="150000"/>
              </a:lnSpc>
            </a:pPr>
            <a:r>
              <a:rPr lang="zh-CN" altLang="en-US" sz="2400" b="1" dirty="0" smtClean="0">
                <a:latin typeface="黑体" panose="02010609060101010101" pitchFamily="49" charset="-122"/>
                <a:ea typeface="黑体" panose="02010609060101010101" pitchFamily="49" charset="-122"/>
              </a:rPr>
              <a:t>   </a:t>
            </a:r>
            <a:r>
              <a:rPr lang="zh-CN" altLang="en-US" sz="2400" b="1" dirty="0" smtClean="0">
                <a:solidFill>
                  <a:srgbClr val="FF0000"/>
                </a:solidFill>
                <a:latin typeface="黑体" panose="02010609060101010101" pitchFamily="49" charset="-122"/>
                <a:ea typeface="黑体" panose="02010609060101010101" pitchFamily="49" charset="-122"/>
              </a:rPr>
              <a:t>要</a:t>
            </a:r>
            <a:r>
              <a:rPr lang="zh-CN" altLang="en-US" sz="2400" b="1" dirty="0">
                <a:solidFill>
                  <a:srgbClr val="FF0000"/>
                </a:solidFill>
                <a:latin typeface="黑体" panose="02010609060101010101" pitchFamily="49" charset="-122"/>
                <a:ea typeface="黑体" panose="02010609060101010101" pitchFamily="49" charset="-122"/>
              </a:rPr>
              <a:t>加强对党员领导干部的培训，</a:t>
            </a:r>
            <a:r>
              <a:rPr lang="zh-CN" altLang="en-US" sz="2400" b="1" dirty="0">
                <a:latin typeface="黑体" panose="02010609060101010101" pitchFamily="49" charset="-122"/>
                <a:ea typeface="黑体" panose="02010609060101010101" pitchFamily="49" charset="-122"/>
              </a:rPr>
              <a:t>把</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条例</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纳入党委</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党组</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理论学习中心组学习内容和党校</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行政学院</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教育课程，提高各级领导班子抓好党支部工作、推动党支部建设的本领。</a:t>
            </a:r>
            <a:endParaRPr lang="zh-CN" altLang="en-US" dirty="0"/>
          </a:p>
        </p:txBody>
      </p:sp>
      <p:sp>
        <p:nvSpPr>
          <p:cNvPr id="16" name="圆角矩形 15"/>
          <p:cNvSpPr/>
          <p:nvPr/>
        </p:nvSpPr>
        <p:spPr>
          <a:xfrm>
            <a:off x="513347" y="4185316"/>
            <a:ext cx="783447" cy="565289"/>
          </a:xfrm>
          <a:prstGeom prst="round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1"/>
                </a:solidFill>
                <a:latin typeface="黑体" panose="02010609060101010101" pitchFamily="49" charset="-122"/>
                <a:ea typeface="黑体" panose="02010609060101010101" pitchFamily="49" charset="-122"/>
              </a:rPr>
              <a:t>4</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7" name="文本框 16"/>
          <p:cNvSpPr txBox="1"/>
          <p:nvPr/>
        </p:nvSpPr>
        <p:spPr>
          <a:xfrm>
            <a:off x="1473258" y="4036819"/>
            <a:ext cx="10365244" cy="1113766"/>
          </a:xfrm>
          <a:prstGeom prst="rect">
            <a:avLst/>
          </a:prstGeom>
          <a:noFill/>
        </p:spPr>
        <p:txBody>
          <a:bodyPr wrap="square" rtlCol="0">
            <a:spAutoFit/>
          </a:bodyPr>
          <a:lstStyle/>
          <a:p>
            <a:pPr>
              <a:lnSpc>
                <a:spcPct val="150000"/>
              </a:lnSpc>
            </a:pPr>
            <a:r>
              <a:rPr lang="zh-CN" altLang="en-US" sz="2400" b="1" dirty="0" smtClean="0">
                <a:latin typeface="黑体" panose="02010609060101010101" pitchFamily="49" charset="-122"/>
                <a:ea typeface="黑体" panose="02010609060101010101" pitchFamily="49" charset="-122"/>
              </a:rPr>
              <a:t>    </a:t>
            </a:r>
            <a:r>
              <a:rPr lang="zh-CN" altLang="en-US" sz="2400" b="1" dirty="0" smtClean="0">
                <a:solidFill>
                  <a:srgbClr val="FF0000"/>
                </a:solidFill>
                <a:latin typeface="黑体" panose="02010609060101010101" pitchFamily="49" charset="-122"/>
                <a:ea typeface="黑体" panose="02010609060101010101" pitchFamily="49" charset="-122"/>
              </a:rPr>
              <a:t>要</a:t>
            </a:r>
            <a:r>
              <a:rPr lang="zh-CN" altLang="en-US" sz="2400" b="1" dirty="0">
                <a:solidFill>
                  <a:srgbClr val="FF0000"/>
                </a:solidFill>
                <a:latin typeface="黑体" panose="02010609060101010101" pitchFamily="49" charset="-122"/>
                <a:ea typeface="黑体" panose="02010609060101010101" pitchFamily="49" charset="-122"/>
              </a:rPr>
              <a:t>加强监督检查</a:t>
            </a:r>
            <a:r>
              <a:rPr lang="en-US" altLang="zh-CN" sz="2400" b="1" dirty="0">
                <a:solidFill>
                  <a:srgbClr val="FF0000"/>
                </a:solidFill>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对贯彻落实</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条例</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不力的严肃追责问责。中央组织部要会同有关部门加强督促落实，确保各项规定得到贯彻执行。</a:t>
            </a:r>
          </a:p>
        </p:txBody>
      </p:sp>
      <p:sp>
        <p:nvSpPr>
          <p:cNvPr id="15" name="文本框 14"/>
          <p:cNvSpPr txBox="1"/>
          <p:nvPr/>
        </p:nvSpPr>
        <p:spPr>
          <a:xfrm>
            <a:off x="2935450" y="1074451"/>
            <a:ext cx="5724644" cy="646331"/>
          </a:xfrm>
          <a:prstGeom prst="rect">
            <a:avLst/>
          </a:prstGeom>
          <a:noFill/>
        </p:spPr>
        <p:txBody>
          <a:bodyPr wrap="none" rtlCol="0">
            <a:spAutoFit/>
          </a:bodyPr>
          <a:lstStyle/>
          <a:p>
            <a:pPr lvl="0">
              <a:defRPr/>
            </a:pPr>
            <a:r>
              <a:rPr lang="zh-CN" altLang="en-US" sz="3600" b="1" dirty="0">
                <a:solidFill>
                  <a:srgbClr val="C00000"/>
                </a:solidFill>
                <a:latin typeface="微软雅黑" panose="020B0503020204020204" pitchFamily="34" charset="-122"/>
                <a:ea typeface="微软雅黑" panose="020B0503020204020204" pitchFamily="34" charset="-122"/>
              </a:rPr>
              <a:t>贯彻落实</a:t>
            </a: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条例</a:t>
            </a: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具体部署</a:t>
            </a:r>
          </a:p>
        </p:txBody>
      </p:sp>
    </p:spTree>
    <p:extLst>
      <p:ext uri="{BB962C8B-B14F-4D97-AF65-F5344CB8AC3E}">
        <p14:creationId xmlns:p14="http://schemas.microsoft.com/office/powerpoint/2010/main" val="15487800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5"/>
                                        </p:tgtEl>
                                        <p:attrNameLst>
                                          <p:attrName>ppt_y</p:attrName>
                                        </p:attrNameLst>
                                      </p:cBhvr>
                                      <p:tavLst>
                                        <p:tav tm="0">
                                          <p:val>
                                            <p:strVal val="#ppt_y"/>
                                          </p:val>
                                        </p:tav>
                                        <p:tav tm="100000">
                                          <p:val>
                                            <p:strVal val="#ppt_y"/>
                                          </p:val>
                                        </p:tav>
                                      </p:tavLst>
                                    </p:anim>
                                    <p:anim calcmode="lin" valueType="num">
                                      <p:cBhvr>
                                        <p:cTn id="13"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45057" y="2322978"/>
            <a:ext cx="1068415" cy="3119879"/>
          </a:xfrm>
          <a:prstGeom prst="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党员</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p:nvPr/>
        </p:nvSpPr>
        <p:spPr>
          <a:xfrm>
            <a:off x="2139642" y="4872430"/>
            <a:ext cx="1068415" cy="58629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rPr>
              <a:t>组织</a:t>
            </a:r>
            <a:endPar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4842122" y="1094624"/>
            <a:ext cx="2569029" cy="707886"/>
          </a:xfrm>
          <a:prstGeom prst="rect">
            <a:avLst/>
          </a:prstGeom>
          <a:noFill/>
        </p:spPr>
        <p:txBody>
          <a:bodyPr wrap="square" rtlCol="0">
            <a:spAutoFit/>
          </a:bodyPr>
          <a:lstStyle/>
          <a:p>
            <a:r>
              <a:rPr lang="zh-CN" altLang="en-US" sz="4000" b="1" dirty="0">
                <a:solidFill>
                  <a:srgbClr val="C00000"/>
                </a:solidFill>
                <a:latin typeface="微软雅黑" panose="020B0503020204020204" pitchFamily="34" charset="-122"/>
                <a:ea typeface="微软雅黑" panose="020B0503020204020204" pitchFamily="34" charset="-122"/>
              </a:rPr>
              <a:t>七项职责</a:t>
            </a:r>
            <a:endParaRPr lang="zh-CN" altLang="en-US" sz="4000" b="1" dirty="0">
              <a:solidFill>
                <a:srgbClr val="C00000"/>
              </a:solidFill>
              <a:latin typeface="微软雅黑" panose="020B0503020204020204" pitchFamily="34" charset="-122"/>
              <a:ea typeface="微软雅黑" panose="020B0503020204020204" pitchFamily="34" charset="-122"/>
            </a:endParaRPr>
          </a:p>
        </p:txBody>
      </p:sp>
      <p:sp>
        <p:nvSpPr>
          <p:cNvPr id="8" name="矩形 7"/>
          <p:cNvSpPr/>
          <p:nvPr/>
        </p:nvSpPr>
        <p:spPr>
          <a:xfrm>
            <a:off x="9083116" y="2322978"/>
            <a:ext cx="1068415" cy="613833"/>
          </a:xfrm>
          <a:prstGeom prst="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组织</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9083114" y="3131060"/>
            <a:ext cx="1068415" cy="613833"/>
          </a:xfrm>
          <a:prstGeom prst="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宣传</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9083114" y="3947434"/>
            <a:ext cx="1068415" cy="613833"/>
          </a:xfrm>
          <a:prstGeom prst="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凝聚</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2139642" y="2322978"/>
            <a:ext cx="1068415" cy="58629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rPr>
              <a:t>教育</a:t>
            </a:r>
            <a:endPar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2139641" y="3600285"/>
            <a:ext cx="1068415" cy="58629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rPr>
              <a:t>管理</a:t>
            </a:r>
            <a:endPar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p:nvSpPr>
        <p:spPr>
          <a:xfrm>
            <a:off x="7048294" y="2322978"/>
            <a:ext cx="1068415" cy="311987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rPr>
              <a:t>群众</a:t>
            </a:r>
            <a:endPar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9083114" y="4827513"/>
            <a:ext cx="1068415" cy="613833"/>
          </a:xfrm>
          <a:prstGeom prst="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服务</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27960113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anim calcmode="lin" valueType="num">
                                      <p:cBhvr>
                                        <p:cTn id="8" dur="1500" fill="hold"/>
                                        <p:tgtEl>
                                          <p:spTgt spid="5"/>
                                        </p:tgtEl>
                                        <p:attrNameLst>
                                          <p:attrName>ppt_x</p:attrName>
                                        </p:attrNameLst>
                                      </p:cBhvr>
                                      <p:tavLst>
                                        <p:tav tm="0">
                                          <p:val>
                                            <p:strVal val="#ppt_x"/>
                                          </p:val>
                                        </p:tav>
                                        <p:tav tm="100000">
                                          <p:val>
                                            <p:strVal val="#ppt_x"/>
                                          </p:val>
                                        </p:tav>
                                      </p:tavLst>
                                    </p:anim>
                                    <p:anim calcmode="lin" valueType="num">
                                      <p:cBhvr>
                                        <p:cTn id="9" dur="1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500"/>
                                        <p:tgtEl>
                                          <p:spTgt spid="9"/>
                                        </p:tgtEl>
                                      </p:cBhvr>
                                    </p:animEffect>
                                    <p:anim calcmode="lin" valueType="num">
                                      <p:cBhvr>
                                        <p:cTn id="13" dur="1500" fill="hold"/>
                                        <p:tgtEl>
                                          <p:spTgt spid="9"/>
                                        </p:tgtEl>
                                        <p:attrNameLst>
                                          <p:attrName>ppt_x</p:attrName>
                                        </p:attrNameLst>
                                      </p:cBhvr>
                                      <p:tavLst>
                                        <p:tav tm="0">
                                          <p:val>
                                            <p:strVal val="#ppt_x"/>
                                          </p:val>
                                        </p:tav>
                                        <p:tav tm="100000">
                                          <p:val>
                                            <p:strVal val="#ppt_x"/>
                                          </p:val>
                                        </p:tav>
                                      </p:tavLst>
                                    </p:anim>
                                    <p:anim calcmode="lin" valueType="num">
                                      <p:cBhvr>
                                        <p:cTn id="14" dur="1500" fill="hold"/>
                                        <p:tgtEl>
                                          <p:spTgt spid="9"/>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500"/>
                                        <p:tgtEl>
                                          <p:spTgt spid="8"/>
                                        </p:tgtEl>
                                      </p:cBhvr>
                                    </p:animEffect>
                                    <p:anim calcmode="lin" valueType="num">
                                      <p:cBhvr>
                                        <p:cTn id="19" dur="1500" fill="hold"/>
                                        <p:tgtEl>
                                          <p:spTgt spid="8"/>
                                        </p:tgtEl>
                                        <p:attrNameLst>
                                          <p:attrName>ppt_x</p:attrName>
                                        </p:attrNameLst>
                                      </p:cBhvr>
                                      <p:tavLst>
                                        <p:tav tm="0">
                                          <p:val>
                                            <p:strVal val="#ppt_x"/>
                                          </p:val>
                                        </p:tav>
                                        <p:tav tm="100000">
                                          <p:val>
                                            <p:strVal val="#ppt_x"/>
                                          </p:val>
                                        </p:tav>
                                      </p:tavLst>
                                    </p:anim>
                                    <p:anim calcmode="lin" valueType="num">
                                      <p:cBhvr>
                                        <p:cTn id="20" dur="1500" fill="hold"/>
                                        <p:tgtEl>
                                          <p:spTgt spid="8"/>
                                        </p:tgtEl>
                                        <p:attrNameLst>
                                          <p:attrName>ppt_y</p:attrName>
                                        </p:attrNameLst>
                                      </p:cBhvr>
                                      <p:tavLst>
                                        <p:tav tm="0">
                                          <p:val>
                                            <p:strVal val="#ppt_y+.1"/>
                                          </p:val>
                                        </p:tav>
                                        <p:tav tm="100000">
                                          <p:val>
                                            <p:strVal val="#ppt_y"/>
                                          </p:val>
                                        </p:tav>
                                      </p:tavLst>
                                    </p:anim>
                                  </p:childTnLst>
                                </p:cTn>
                              </p:par>
                            </p:childTnLst>
                          </p:cTn>
                        </p:par>
                        <p:par>
                          <p:cTn id="21" fill="hold">
                            <p:stCondLst>
                              <p:cond delay="3000"/>
                            </p:stCondLst>
                            <p:childTnLst>
                              <p:par>
                                <p:cTn id="22" presetID="42"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500"/>
                                        <p:tgtEl>
                                          <p:spTgt spid="10"/>
                                        </p:tgtEl>
                                      </p:cBhvr>
                                    </p:animEffect>
                                    <p:anim calcmode="lin" valueType="num">
                                      <p:cBhvr>
                                        <p:cTn id="25" dur="1500" fill="hold"/>
                                        <p:tgtEl>
                                          <p:spTgt spid="10"/>
                                        </p:tgtEl>
                                        <p:attrNameLst>
                                          <p:attrName>ppt_x</p:attrName>
                                        </p:attrNameLst>
                                      </p:cBhvr>
                                      <p:tavLst>
                                        <p:tav tm="0">
                                          <p:val>
                                            <p:strVal val="#ppt_x"/>
                                          </p:val>
                                        </p:tav>
                                        <p:tav tm="100000">
                                          <p:val>
                                            <p:strVal val="#ppt_x"/>
                                          </p:val>
                                        </p:tav>
                                      </p:tavLst>
                                    </p:anim>
                                    <p:anim calcmode="lin" valueType="num">
                                      <p:cBhvr>
                                        <p:cTn id="26" dur="1500" fill="hold"/>
                                        <p:tgtEl>
                                          <p:spTgt spid="10"/>
                                        </p:tgtEl>
                                        <p:attrNameLst>
                                          <p:attrName>ppt_y</p:attrName>
                                        </p:attrNameLst>
                                      </p:cBhvr>
                                      <p:tavLst>
                                        <p:tav tm="0">
                                          <p:val>
                                            <p:strVal val="#ppt_y+.1"/>
                                          </p:val>
                                        </p:tav>
                                        <p:tav tm="100000">
                                          <p:val>
                                            <p:strVal val="#ppt_y"/>
                                          </p:val>
                                        </p:tav>
                                      </p:tavLst>
                                    </p:anim>
                                  </p:childTnLst>
                                </p:cTn>
                              </p:par>
                            </p:childTnLst>
                          </p:cTn>
                        </p:par>
                        <p:par>
                          <p:cTn id="27" fill="hold">
                            <p:stCondLst>
                              <p:cond delay="4500"/>
                            </p:stCondLst>
                            <p:childTnLst>
                              <p:par>
                                <p:cTn id="28" presetID="42" presetClass="entr" presetSubtype="0"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500"/>
                                        <p:tgtEl>
                                          <p:spTgt spid="13"/>
                                        </p:tgtEl>
                                      </p:cBhvr>
                                    </p:animEffect>
                                    <p:anim calcmode="lin" valueType="num">
                                      <p:cBhvr>
                                        <p:cTn id="31" dur="1500" fill="hold"/>
                                        <p:tgtEl>
                                          <p:spTgt spid="13"/>
                                        </p:tgtEl>
                                        <p:attrNameLst>
                                          <p:attrName>ppt_x</p:attrName>
                                        </p:attrNameLst>
                                      </p:cBhvr>
                                      <p:tavLst>
                                        <p:tav tm="0">
                                          <p:val>
                                            <p:strVal val="#ppt_x"/>
                                          </p:val>
                                        </p:tav>
                                        <p:tav tm="100000">
                                          <p:val>
                                            <p:strVal val="#ppt_x"/>
                                          </p:val>
                                        </p:tav>
                                      </p:tavLst>
                                    </p:anim>
                                    <p:anim calcmode="lin" valueType="num">
                                      <p:cBhvr>
                                        <p:cTn id="32" dur="1500" fill="hold"/>
                                        <p:tgtEl>
                                          <p:spTgt spid="1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500"/>
                                        <p:tgtEl>
                                          <p:spTgt spid="14"/>
                                        </p:tgtEl>
                                      </p:cBhvr>
                                    </p:animEffect>
                                    <p:anim calcmode="lin" valueType="num">
                                      <p:cBhvr>
                                        <p:cTn id="36" dur="1500" fill="hold"/>
                                        <p:tgtEl>
                                          <p:spTgt spid="14"/>
                                        </p:tgtEl>
                                        <p:attrNameLst>
                                          <p:attrName>ppt_x</p:attrName>
                                        </p:attrNameLst>
                                      </p:cBhvr>
                                      <p:tavLst>
                                        <p:tav tm="0">
                                          <p:val>
                                            <p:strVal val="#ppt_x"/>
                                          </p:val>
                                        </p:tav>
                                        <p:tav tm="100000">
                                          <p:val>
                                            <p:strVal val="#ppt_x"/>
                                          </p:val>
                                        </p:tav>
                                      </p:tavLst>
                                    </p:anim>
                                    <p:anim calcmode="lin" valueType="num">
                                      <p:cBhvr>
                                        <p:cTn id="37" dur="1500" fill="hold"/>
                                        <p:tgtEl>
                                          <p:spTgt spid="14"/>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500"/>
                                        <p:tgtEl>
                                          <p:spTgt spid="15"/>
                                        </p:tgtEl>
                                      </p:cBhvr>
                                    </p:animEffect>
                                    <p:anim calcmode="lin" valueType="num">
                                      <p:cBhvr>
                                        <p:cTn id="41" dur="1500" fill="hold"/>
                                        <p:tgtEl>
                                          <p:spTgt spid="15"/>
                                        </p:tgtEl>
                                        <p:attrNameLst>
                                          <p:attrName>ppt_x</p:attrName>
                                        </p:attrNameLst>
                                      </p:cBhvr>
                                      <p:tavLst>
                                        <p:tav tm="0">
                                          <p:val>
                                            <p:strVal val="#ppt_x"/>
                                          </p:val>
                                        </p:tav>
                                        <p:tav tm="100000">
                                          <p:val>
                                            <p:strVal val="#ppt_x"/>
                                          </p:val>
                                        </p:tav>
                                      </p:tavLst>
                                    </p:anim>
                                    <p:anim calcmode="lin" valueType="num">
                                      <p:cBhvr>
                                        <p:cTn id="42" dur="1500" fill="hold"/>
                                        <p:tgtEl>
                                          <p:spTgt spid="15"/>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1500"/>
                                        <p:tgtEl>
                                          <p:spTgt spid="16"/>
                                        </p:tgtEl>
                                      </p:cBhvr>
                                    </p:animEffect>
                                    <p:anim calcmode="lin" valueType="num">
                                      <p:cBhvr>
                                        <p:cTn id="46" dur="1500" fill="hold"/>
                                        <p:tgtEl>
                                          <p:spTgt spid="16"/>
                                        </p:tgtEl>
                                        <p:attrNameLst>
                                          <p:attrName>ppt_x</p:attrName>
                                        </p:attrNameLst>
                                      </p:cBhvr>
                                      <p:tavLst>
                                        <p:tav tm="0">
                                          <p:val>
                                            <p:strVal val="#ppt_x"/>
                                          </p:val>
                                        </p:tav>
                                        <p:tav tm="100000">
                                          <p:val>
                                            <p:strVal val="#ppt_x"/>
                                          </p:val>
                                        </p:tav>
                                      </p:tavLst>
                                    </p:anim>
                                    <p:anim calcmode="lin" valueType="num">
                                      <p:cBhvr>
                                        <p:cTn id="47" dur="1500" fill="hold"/>
                                        <p:tgtEl>
                                          <p:spTgt spid="16"/>
                                        </p:tgtEl>
                                        <p:attrNameLst>
                                          <p:attrName>ppt_y</p:attrName>
                                        </p:attrNameLst>
                                      </p:cBhvr>
                                      <p:tavLst>
                                        <p:tav tm="0">
                                          <p:val>
                                            <p:strVal val="#ppt_y+.1"/>
                                          </p:val>
                                        </p:tav>
                                        <p:tav tm="100000">
                                          <p:val>
                                            <p:strVal val="#ppt_y"/>
                                          </p:val>
                                        </p:tav>
                                      </p:tavLst>
                                    </p:anim>
                                  </p:childTnLst>
                                </p:cTn>
                              </p:par>
                            </p:childTnLst>
                          </p:cTn>
                        </p:par>
                        <p:par>
                          <p:cTn id="48" fill="hold">
                            <p:stCondLst>
                              <p:cond delay="6000"/>
                            </p:stCondLst>
                            <p:childTnLst>
                              <p:par>
                                <p:cTn id="49" presetID="42" presetClass="entr" presetSubtype="0"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1500"/>
                                        <p:tgtEl>
                                          <p:spTgt spid="18"/>
                                        </p:tgtEl>
                                      </p:cBhvr>
                                    </p:animEffect>
                                    <p:anim calcmode="lin" valueType="num">
                                      <p:cBhvr>
                                        <p:cTn id="52" dur="1500" fill="hold"/>
                                        <p:tgtEl>
                                          <p:spTgt spid="18"/>
                                        </p:tgtEl>
                                        <p:attrNameLst>
                                          <p:attrName>ppt_x</p:attrName>
                                        </p:attrNameLst>
                                      </p:cBhvr>
                                      <p:tavLst>
                                        <p:tav tm="0">
                                          <p:val>
                                            <p:strVal val="#ppt_x"/>
                                          </p:val>
                                        </p:tav>
                                        <p:tav tm="100000">
                                          <p:val>
                                            <p:strVal val="#ppt_x"/>
                                          </p:val>
                                        </p:tav>
                                      </p:tavLst>
                                    </p:anim>
                                    <p:anim calcmode="lin" valueType="num">
                                      <p:cBhvr>
                                        <p:cTn id="53" dur="1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8" grpId="0" animBg="1"/>
      <p:bldP spid="10" grpId="0" animBg="1"/>
      <p:bldP spid="13" grpId="0" animBg="1"/>
      <p:bldP spid="14" grpId="0" animBg="1"/>
      <p:bldP spid="15" grpId="0" animBg="1"/>
      <p:bldP spid="16"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2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7482469" y="-1"/>
            <a:ext cx="3267307" cy="5430129"/>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 name="矩形 4"/>
          <p:cNvSpPr/>
          <p:nvPr/>
        </p:nvSpPr>
        <p:spPr>
          <a:xfrm>
            <a:off x="7482467" y="6055112"/>
            <a:ext cx="3267308" cy="802888"/>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cxnSp>
        <p:nvCxnSpPr>
          <p:cNvPr id="6" name="直接连接符 5"/>
          <p:cNvCxnSpPr/>
          <p:nvPr/>
        </p:nvCxnSpPr>
        <p:spPr>
          <a:xfrm>
            <a:off x="7482468" y="5811165"/>
            <a:ext cx="470953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6" descr="G:\2016我图\两会\ooopic_10194892_b0c64675b11c678cafbc\004.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7482469" y="57192"/>
            <a:ext cx="3267305" cy="205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854657" y="2251574"/>
            <a:ext cx="2522928" cy="2347724"/>
          </a:xfrm>
          <a:prstGeom prst="rect">
            <a:avLst/>
          </a:prstGeom>
        </p:spPr>
      </p:pic>
      <p:sp>
        <p:nvSpPr>
          <p:cNvPr id="15" name="TextBox 14"/>
          <p:cNvSpPr txBox="1"/>
          <p:nvPr/>
        </p:nvSpPr>
        <p:spPr>
          <a:xfrm>
            <a:off x="7382106" y="6218867"/>
            <a:ext cx="3190052"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中国共产党</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Impact" panose="020B0806030902050204" pitchFamily="34" charset="0"/>
                <a:ea typeface="华文行楷" panose="02010800040101010101" pitchFamily="2" charset="-122"/>
                <a:cs typeface="+mn-cs"/>
              </a:rPr>
              <a:t>2018</a:t>
            </a:r>
          </a:p>
        </p:txBody>
      </p:sp>
      <p:grpSp>
        <p:nvGrpSpPr>
          <p:cNvPr id="16" name="组合 15"/>
          <p:cNvGrpSpPr/>
          <p:nvPr/>
        </p:nvGrpSpPr>
        <p:grpSpPr bwMode="auto">
          <a:xfrm>
            <a:off x="621438" y="4092937"/>
            <a:ext cx="5289944" cy="646331"/>
            <a:chOff x="3760453" y="2054456"/>
            <a:chExt cx="6101059" cy="745845"/>
          </a:xfrm>
        </p:grpSpPr>
        <p:sp>
          <p:nvSpPr>
            <p:cNvPr id="17" name="TextBox 124"/>
            <p:cNvSpPr txBox="1"/>
            <p:nvPr/>
          </p:nvSpPr>
          <p:spPr>
            <a:xfrm>
              <a:off x="4856457" y="2054456"/>
              <a:ext cx="5005055" cy="745845"/>
            </a:xfrm>
            <a:prstGeom prst="rect">
              <a:avLst/>
            </a:prstGeom>
            <a:noFill/>
          </p:spPr>
          <p:txBody>
            <a:bodyPr wrap="none">
              <a:spAutoFit/>
            </a:bodyPr>
            <a:lstStyle/>
            <a:p>
              <a:pPr lvl="0">
                <a:defRPr/>
              </a:pP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条例</a:t>
              </a:r>
              <a:r>
                <a:rPr lang="en-US" altLang="zh-CN" sz="3600" b="1" dirty="0">
                  <a:solidFill>
                    <a:srgbClr val="C00000"/>
                  </a:solidFill>
                  <a:latin typeface="微软雅黑" panose="020B0503020204020204" pitchFamily="34" charset="-122"/>
                  <a:ea typeface="微软雅黑" panose="020B0503020204020204" pitchFamily="34" charset="-122"/>
                </a:rPr>
                <a:t>》</a:t>
              </a:r>
              <a:r>
                <a:rPr lang="zh-CN" altLang="en-US" sz="3600" b="1" dirty="0">
                  <a:solidFill>
                    <a:srgbClr val="C00000"/>
                  </a:solidFill>
                  <a:latin typeface="微软雅黑" panose="020B0503020204020204" pitchFamily="34" charset="-122"/>
                  <a:ea typeface="微软雅黑" panose="020B0503020204020204" pitchFamily="34" charset="-122"/>
                </a:rPr>
                <a:t>制定的意义</a:t>
              </a:r>
            </a:p>
          </p:txBody>
        </p:sp>
        <p:sp>
          <p:nvSpPr>
            <p:cNvPr id="18" name="圆角矩形​​ 10"/>
            <p:cNvSpPr>
              <a:spLocks noChangeArrowheads="1"/>
            </p:cNvSpPr>
            <p:nvPr/>
          </p:nvSpPr>
          <p:spPr bwMode="auto">
            <a:xfrm>
              <a:off x="3760453" y="2054456"/>
              <a:ext cx="1042346" cy="726906"/>
            </a:xfrm>
            <a:prstGeom prst="roundRect">
              <a:avLst>
                <a:gd name="adj" fmla="val 16667"/>
              </a:avLst>
            </a:prstGeom>
            <a:solidFill>
              <a:srgbClr val="C00000"/>
            </a:solidFill>
            <a:ln w="25400" algn="ctr">
              <a:solidFill>
                <a:srgbClr val="FF6600"/>
              </a:solid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三</a:t>
              </a:r>
              <a:endParaRPr kumimoji="0" lang="zh-CN" altLang="en-US" sz="4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Tree>
    <p:extLst>
      <p:ext uri="{BB962C8B-B14F-4D97-AF65-F5344CB8AC3E}">
        <p14:creationId xmlns:p14="http://schemas.microsoft.com/office/powerpoint/2010/main" val="26313380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50" fill="hold"/>
                                        <p:tgtEl>
                                          <p:spTgt spid="5"/>
                                        </p:tgtEl>
                                        <p:attrNameLst>
                                          <p:attrName>ppt_x</p:attrName>
                                        </p:attrNameLst>
                                      </p:cBhvr>
                                      <p:tavLst>
                                        <p:tav tm="0">
                                          <p:val>
                                            <p:strVal val="#ppt_x"/>
                                          </p:val>
                                        </p:tav>
                                        <p:tav tm="100000">
                                          <p:val>
                                            <p:strVal val="#ppt_x"/>
                                          </p:val>
                                        </p:tav>
                                      </p:tavLst>
                                    </p:anim>
                                    <p:anim calcmode="lin" valueType="num">
                                      <p:cBhvr additive="base">
                                        <p:cTn id="13" dur="3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30037" y="1550357"/>
            <a:ext cx="8872394" cy="7098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b="1" dirty="0" smtClean="0">
                <a:solidFill>
                  <a:srgbClr val="FFC000"/>
                </a:solidFill>
                <a:latin typeface="微软雅黑" panose="020B0503020204020204" pitchFamily="34" charset="-122"/>
                <a:ea typeface="微软雅黑" panose="020B0503020204020204" pitchFamily="34" charset="-122"/>
              </a:rPr>
              <a:t>《</a:t>
            </a:r>
            <a:r>
              <a:rPr lang="zh-CN" altLang="en-US" sz="3200" b="1" dirty="0" smtClean="0">
                <a:solidFill>
                  <a:srgbClr val="FFC000"/>
                </a:solidFill>
                <a:latin typeface="微软雅黑" panose="020B0503020204020204" pitchFamily="34" charset="-122"/>
                <a:ea typeface="微软雅黑" panose="020B0503020204020204" pitchFamily="34" charset="-122"/>
              </a:rPr>
              <a:t>条例</a:t>
            </a:r>
            <a:r>
              <a:rPr lang="en-US" altLang="zh-CN" sz="3200" b="1" dirty="0" smtClean="0">
                <a:solidFill>
                  <a:srgbClr val="FFC000"/>
                </a:solidFill>
                <a:latin typeface="微软雅黑" panose="020B0503020204020204" pitchFamily="34" charset="-122"/>
                <a:ea typeface="微软雅黑" panose="020B0503020204020204" pitchFamily="34" charset="-122"/>
              </a:rPr>
              <a:t>》</a:t>
            </a:r>
            <a:r>
              <a:rPr lang="zh-CN" altLang="en-US" sz="3200" b="1" dirty="0" smtClean="0">
                <a:solidFill>
                  <a:srgbClr val="FFC000"/>
                </a:solidFill>
                <a:latin typeface="微软雅黑" panose="020B0503020204020204" pitchFamily="34" charset="-122"/>
                <a:ea typeface="微软雅黑" panose="020B0503020204020204" pitchFamily="34" charset="-122"/>
              </a:rPr>
              <a:t>制定的意义</a:t>
            </a:r>
            <a:endParaRPr kumimoji="0"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endParaRPr>
          </a:p>
        </p:txBody>
      </p:sp>
      <p:sp>
        <p:nvSpPr>
          <p:cNvPr id="5" name="矩形 4"/>
          <p:cNvSpPr/>
          <p:nvPr/>
        </p:nvSpPr>
        <p:spPr>
          <a:xfrm>
            <a:off x="1530038" y="2580891"/>
            <a:ext cx="8872396" cy="4015696"/>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3" name="圆角矩形 2"/>
          <p:cNvSpPr/>
          <p:nvPr/>
        </p:nvSpPr>
        <p:spPr>
          <a:xfrm>
            <a:off x="1941095" y="2919663"/>
            <a:ext cx="7972926" cy="61093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altLang="zh-CN" sz="2800" dirty="0" smtClean="0"/>
              <a:t>                     •</a:t>
            </a:r>
            <a:r>
              <a:rPr lang="zh-CN" altLang="en-US" sz="2800" b="1" dirty="0" smtClean="0">
                <a:solidFill>
                  <a:schemeClr val="bg1"/>
                </a:solidFill>
                <a:latin typeface="黑体" panose="02010609060101010101" pitchFamily="49" charset="-122"/>
                <a:ea typeface="黑体" panose="02010609060101010101" pitchFamily="49" charset="-122"/>
              </a:rPr>
              <a:t>加强党的组织体系建设</a:t>
            </a:r>
            <a:endParaRPr lang="zh-CN" altLang="en-US" sz="2800" b="1" dirty="0">
              <a:solidFill>
                <a:schemeClr val="bg1"/>
              </a:solidFill>
              <a:latin typeface="黑体" panose="02010609060101010101" pitchFamily="49" charset="-122"/>
              <a:ea typeface="黑体" panose="02010609060101010101" pitchFamily="49" charset="-122"/>
            </a:endParaRPr>
          </a:p>
        </p:txBody>
      </p:sp>
      <p:sp>
        <p:nvSpPr>
          <p:cNvPr id="9" name="圆角矩形 8"/>
          <p:cNvSpPr/>
          <p:nvPr/>
        </p:nvSpPr>
        <p:spPr>
          <a:xfrm>
            <a:off x="1962275" y="3639372"/>
            <a:ext cx="7972926" cy="610937"/>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altLang="zh-CN" sz="2800" dirty="0" smtClean="0"/>
              <a:t>                     •</a:t>
            </a:r>
            <a:r>
              <a:rPr lang="zh-CN" altLang="en-US" sz="2800" b="1" dirty="0">
                <a:solidFill>
                  <a:schemeClr val="bg1"/>
                </a:solidFill>
                <a:latin typeface="黑体" panose="02010609060101010101" pitchFamily="49" charset="-122"/>
                <a:ea typeface="黑体" panose="02010609060101010101" pitchFamily="49" charset="-122"/>
              </a:rPr>
              <a:t>推动全面从严治党向基层延伸</a:t>
            </a:r>
          </a:p>
        </p:txBody>
      </p:sp>
      <p:sp>
        <p:nvSpPr>
          <p:cNvPr id="10" name="圆角矩形 9"/>
          <p:cNvSpPr/>
          <p:nvPr/>
        </p:nvSpPr>
        <p:spPr>
          <a:xfrm>
            <a:off x="1979771" y="4359081"/>
            <a:ext cx="7972926" cy="61093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altLang="zh-CN" sz="2800" dirty="0" smtClean="0"/>
              <a:t>                     •</a:t>
            </a:r>
            <a:r>
              <a:rPr lang="zh-CN" altLang="en-US" sz="2800" b="1" dirty="0">
                <a:solidFill>
                  <a:schemeClr val="bg1"/>
                </a:solidFill>
                <a:latin typeface="黑体" panose="02010609060101010101" pitchFamily="49" charset="-122"/>
                <a:ea typeface="黑体" panose="02010609060101010101" pitchFamily="49" charset="-122"/>
              </a:rPr>
              <a:t>全面提升党支部组织力</a:t>
            </a:r>
          </a:p>
        </p:txBody>
      </p:sp>
      <p:sp>
        <p:nvSpPr>
          <p:cNvPr id="11" name="圆角矩形 10"/>
          <p:cNvSpPr/>
          <p:nvPr/>
        </p:nvSpPr>
        <p:spPr>
          <a:xfrm>
            <a:off x="1979771" y="5078790"/>
            <a:ext cx="7972926" cy="610937"/>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altLang="zh-CN" sz="2800" dirty="0" smtClean="0"/>
              <a:t>                     •</a:t>
            </a:r>
            <a:r>
              <a:rPr lang="zh-CN" altLang="en-US" sz="2800" b="1" dirty="0">
                <a:solidFill>
                  <a:schemeClr val="bg1"/>
                </a:solidFill>
                <a:latin typeface="黑体" panose="02010609060101010101" pitchFamily="49" charset="-122"/>
                <a:ea typeface="黑体" panose="02010609060101010101" pitchFamily="49" charset="-122"/>
              </a:rPr>
              <a:t>强化党支部政治功能</a:t>
            </a:r>
          </a:p>
        </p:txBody>
      </p:sp>
      <p:sp>
        <p:nvSpPr>
          <p:cNvPr id="12" name="圆角矩形 11"/>
          <p:cNvSpPr/>
          <p:nvPr/>
        </p:nvSpPr>
        <p:spPr>
          <a:xfrm>
            <a:off x="1979771" y="5794984"/>
            <a:ext cx="7972926" cy="61093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altLang="zh-CN" sz="2800" dirty="0" smtClean="0"/>
              <a:t>                     •</a:t>
            </a:r>
            <a:r>
              <a:rPr lang="zh-CN" altLang="en-US" sz="2800" b="1" dirty="0">
                <a:solidFill>
                  <a:schemeClr val="bg1"/>
                </a:solidFill>
                <a:latin typeface="黑体" panose="02010609060101010101" pitchFamily="49" charset="-122"/>
                <a:ea typeface="黑体" panose="02010609060101010101" pitchFamily="49" charset="-122"/>
              </a:rPr>
              <a:t>巩固党长期执政的组织基础</a:t>
            </a:r>
          </a:p>
        </p:txBody>
      </p:sp>
    </p:spTree>
    <p:extLst>
      <p:ext uri="{BB962C8B-B14F-4D97-AF65-F5344CB8AC3E}">
        <p14:creationId xmlns:p14="http://schemas.microsoft.com/office/powerpoint/2010/main" val="277696801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 presetClass="entr" presetSubtype="8" fill="hold" grpId="0" nodeType="afterEffect" p14:presetBounceEnd="33000">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14:bounceEnd="33000">
                                          <p:cBhvr additive="base">
                                            <p:cTn id="13" dur="1500" fill="hold"/>
                                            <p:tgtEl>
                                              <p:spTgt spid="5"/>
                                            </p:tgtEl>
                                            <p:attrNameLst>
                                              <p:attrName>ppt_x</p:attrName>
                                            </p:attrNameLst>
                                          </p:cBhvr>
                                          <p:tavLst>
                                            <p:tav tm="0">
                                              <p:val>
                                                <p:strVal val="0-#ppt_w/2"/>
                                              </p:val>
                                            </p:tav>
                                            <p:tav tm="100000">
                                              <p:val>
                                                <p:strVal val="#ppt_x"/>
                                              </p:val>
                                            </p:tav>
                                          </p:tavLst>
                                        </p:anim>
                                        <p:anim calcmode="lin" valueType="num" p14:bounceEnd="33000">
                                          <p:cBhvr additive="base">
                                            <p:cTn id="14" dur="1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P spid="9" grpId="0" animBg="1"/>
          <p:bldP spid="10" grpId="0" animBg="1"/>
          <p:bldP spid="11"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500" fill="hold"/>
                                            <p:tgtEl>
                                              <p:spTgt spid="5"/>
                                            </p:tgtEl>
                                            <p:attrNameLst>
                                              <p:attrName>ppt_x</p:attrName>
                                            </p:attrNameLst>
                                          </p:cBhvr>
                                          <p:tavLst>
                                            <p:tav tm="0">
                                              <p:val>
                                                <p:strVal val="0-#ppt_w/2"/>
                                              </p:val>
                                            </p:tav>
                                            <p:tav tm="100000">
                                              <p:val>
                                                <p:strVal val="#ppt_x"/>
                                              </p:val>
                                            </p:tav>
                                          </p:tavLst>
                                        </p:anim>
                                        <p:anim calcmode="lin" valueType="num">
                                          <p:cBhvr additive="base">
                                            <p:cTn id="14" dur="1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P spid="9" grpId="0" animBg="1"/>
          <p:bldP spid="10" grpId="0" animBg="1"/>
          <p:bldP spid="11" grpId="0" animBg="1"/>
          <p:bldP spid="12"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2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7482469" y="-1"/>
            <a:ext cx="3267307" cy="5430129"/>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 name="矩形 4"/>
          <p:cNvSpPr/>
          <p:nvPr/>
        </p:nvSpPr>
        <p:spPr>
          <a:xfrm>
            <a:off x="7482467" y="6055112"/>
            <a:ext cx="3267308" cy="802888"/>
          </a:xfrm>
          <a:prstGeom prst="rect">
            <a:avLst/>
          </a:prstGeom>
          <a:solidFill>
            <a:srgbClr val="C10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cxnSp>
        <p:nvCxnSpPr>
          <p:cNvPr id="6" name="直接连接符 5"/>
          <p:cNvCxnSpPr/>
          <p:nvPr/>
        </p:nvCxnSpPr>
        <p:spPr>
          <a:xfrm>
            <a:off x="7482468" y="5811165"/>
            <a:ext cx="4709533"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6" descr="G:\2016我图\两会\ooopic_10194892_b0c64675b11c678cafbc\004.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7482469" y="57192"/>
            <a:ext cx="3267305" cy="205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854657" y="2251574"/>
            <a:ext cx="2522928" cy="2347724"/>
          </a:xfrm>
          <a:prstGeom prst="rect">
            <a:avLst/>
          </a:prstGeom>
        </p:spPr>
      </p:pic>
      <p:sp>
        <p:nvSpPr>
          <p:cNvPr id="15" name="TextBox 14"/>
          <p:cNvSpPr txBox="1"/>
          <p:nvPr/>
        </p:nvSpPr>
        <p:spPr>
          <a:xfrm>
            <a:off x="7382106" y="6218867"/>
            <a:ext cx="3190052"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中国共产党</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华文行楷" panose="02010800040101010101" pitchFamily="2" charset="-122"/>
                <a:ea typeface="华文行楷" panose="02010800040101010101" pitchFamily="2" charset="-122"/>
                <a:cs typeface="+mn-cs"/>
              </a:rPr>
              <a:t>·</a:t>
            </a:r>
            <a:r>
              <a:rPr kumimoji="0" lang="en-US" altLang="zh-CN" sz="2800" b="0" i="0" u="none" strike="noStrike" kern="1200" cap="none" spc="0" normalizeH="0" baseline="0" noProof="0" dirty="0" smtClean="0">
                <a:ln>
                  <a:noFill/>
                </a:ln>
                <a:solidFill>
                  <a:srgbClr val="ED7D31">
                    <a:lumMod val="20000"/>
                    <a:lumOff val="80000"/>
                  </a:srgbClr>
                </a:solidFill>
                <a:effectLst/>
                <a:uLnTx/>
                <a:uFillTx/>
                <a:latin typeface="Impact" panose="020B0806030902050204" pitchFamily="34" charset="0"/>
                <a:ea typeface="华文行楷" panose="02010800040101010101" pitchFamily="2" charset="-122"/>
                <a:cs typeface="+mn-cs"/>
              </a:rPr>
              <a:t>2018</a:t>
            </a:r>
          </a:p>
        </p:txBody>
      </p:sp>
      <p:grpSp>
        <p:nvGrpSpPr>
          <p:cNvPr id="16" name="组合 15"/>
          <p:cNvGrpSpPr/>
          <p:nvPr/>
        </p:nvGrpSpPr>
        <p:grpSpPr bwMode="auto">
          <a:xfrm>
            <a:off x="621438" y="4092937"/>
            <a:ext cx="6213273" cy="646331"/>
            <a:chOff x="3760453" y="2054456"/>
            <a:chExt cx="7165963" cy="745845"/>
          </a:xfrm>
        </p:grpSpPr>
        <p:sp>
          <p:nvSpPr>
            <p:cNvPr id="17" name="TextBox 124"/>
            <p:cNvSpPr txBox="1"/>
            <p:nvPr/>
          </p:nvSpPr>
          <p:spPr>
            <a:xfrm>
              <a:off x="4856457" y="2054456"/>
              <a:ext cx="6069959" cy="745845"/>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rPr>
                <a:t>《</a:t>
              </a:r>
              <a:r>
                <a:rPr kumimoji="0" lang="zh-CN" altLang="en-US" sz="36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rPr>
                <a:t>条例</a:t>
              </a:r>
              <a:r>
                <a:rPr kumimoji="0" lang="en-US" altLang="zh-CN" sz="36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rPr>
                <a:t>》</a:t>
              </a:r>
              <a:r>
                <a:rPr kumimoji="0" lang="zh-CN" altLang="en-US" sz="36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rPr>
                <a:t>制定遵循的原则</a:t>
              </a:r>
              <a:endParaRPr kumimoji="0" lang="zh-CN" altLang="en-US" sz="3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8" name="圆角矩形​​ 10"/>
            <p:cNvSpPr>
              <a:spLocks noChangeArrowheads="1"/>
            </p:cNvSpPr>
            <p:nvPr/>
          </p:nvSpPr>
          <p:spPr bwMode="auto">
            <a:xfrm>
              <a:off x="3760453" y="2054456"/>
              <a:ext cx="1042346" cy="726906"/>
            </a:xfrm>
            <a:prstGeom prst="roundRect">
              <a:avLst>
                <a:gd name="adj" fmla="val 16667"/>
              </a:avLst>
            </a:prstGeom>
            <a:solidFill>
              <a:srgbClr val="C00000"/>
            </a:solidFill>
            <a:ln w="25400" algn="ctr">
              <a:solidFill>
                <a:srgbClr val="FF6600"/>
              </a:solid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四</a:t>
              </a:r>
              <a:endParaRPr kumimoji="0" lang="zh-CN" altLang="en-US" sz="4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Tree>
    <p:extLst>
      <p:ext uri="{BB962C8B-B14F-4D97-AF65-F5344CB8AC3E}">
        <p14:creationId xmlns:p14="http://schemas.microsoft.com/office/powerpoint/2010/main" val="9423292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50" fill="hold"/>
                                        <p:tgtEl>
                                          <p:spTgt spid="5"/>
                                        </p:tgtEl>
                                        <p:attrNameLst>
                                          <p:attrName>ppt_x</p:attrName>
                                        </p:attrNameLst>
                                      </p:cBhvr>
                                      <p:tavLst>
                                        <p:tav tm="0">
                                          <p:val>
                                            <p:strVal val="#ppt_x"/>
                                          </p:val>
                                        </p:tav>
                                        <p:tav tm="100000">
                                          <p:val>
                                            <p:strVal val="#ppt_x"/>
                                          </p:val>
                                        </p:tav>
                                      </p:tavLst>
                                    </p:anim>
                                    <p:anim calcmode="lin" valueType="num">
                                      <p:cBhvr additive="base">
                                        <p:cTn id="13" dur="3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37" y="2802419"/>
            <a:ext cx="1850136" cy="1721654"/>
          </a:xfrm>
          <a:prstGeom prst="rect">
            <a:avLst/>
          </a:prstGeom>
        </p:spPr>
      </p:pic>
      <p:cxnSp>
        <p:nvCxnSpPr>
          <p:cNvPr id="8" name="直接连接符 7"/>
          <p:cNvCxnSpPr/>
          <p:nvPr/>
        </p:nvCxnSpPr>
        <p:spPr>
          <a:xfrm>
            <a:off x="3034575" y="1800992"/>
            <a:ext cx="6640620" cy="0"/>
          </a:xfrm>
          <a:prstGeom prst="line">
            <a:avLst/>
          </a:prstGeom>
          <a:ln w="15875">
            <a:solidFill>
              <a:srgbClr val="C8020B"/>
            </a:solidFill>
            <a:headEnd type="oval"/>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2935450" y="1154661"/>
            <a:ext cx="5262979" cy="646331"/>
          </a:xfrm>
          <a:prstGeom prst="rect">
            <a:avLst/>
          </a:prstGeom>
          <a:noFill/>
        </p:spPr>
        <p:txBody>
          <a:bodyPr wrap="none" rtlCol="0">
            <a:spAutoFit/>
          </a:bodyPr>
          <a:lstStyle/>
          <a:p>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条例</a:t>
            </a:r>
            <a:r>
              <a:rPr lang="en-US" altLang="zh-CN" sz="3600" b="1" dirty="0" smtClean="0">
                <a:solidFill>
                  <a:srgbClr val="C00000"/>
                </a:solidFill>
                <a:latin typeface="微软雅黑" panose="020B0503020204020204" pitchFamily="34" charset="-122"/>
                <a:ea typeface="微软雅黑" panose="020B0503020204020204" pitchFamily="34" charset="-122"/>
              </a:rPr>
              <a:t>》</a:t>
            </a:r>
            <a:r>
              <a:rPr lang="zh-CN" altLang="en-US" sz="3600" b="1" dirty="0" smtClean="0">
                <a:solidFill>
                  <a:srgbClr val="C00000"/>
                </a:solidFill>
                <a:latin typeface="微软雅黑" panose="020B0503020204020204" pitchFamily="34" charset="-122"/>
                <a:ea typeface="微软雅黑" panose="020B0503020204020204" pitchFamily="34" charset="-122"/>
              </a:rPr>
              <a:t>制定遵循的原则</a:t>
            </a:r>
            <a:endParaRPr lang="zh-CN" altLang="en-US" sz="3600" b="1"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a:xfrm>
            <a:off x="7955802" y="4179"/>
            <a:ext cx="184731" cy="307777"/>
          </a:xfrm>
          <a:prstGeom prst="rect">
            <a:avLst/>
          </a:prstGeom>
        </p:spPr>
        <p:txBody>
          <a:bodyPr wrap="none">
            <a:spAutoFit/>
          </a:bodyPr>
          <a:lstStyle/>
          <a:p>
            <a:endParaRPr lang="zh-CN" altLang="en-US" sz="1400" dirty="0">
              <a:latin typeface="微软雅黑" panose="020B0503020204020204" pitchFamily="34" charset="-122"/>
              <a:ea typeface="微软雅黑" panose="020B0503020204020204" pitchFamily="34" charset="-122"/>
            </a:endParaRPr>
          </a:p>
        </p:txBody>
      </p:sp>
      <p:sp>
        <p:nvSpPr>
          <p:cNvPr id="9" name="TextBox 19"/>
          <p:cNvSpPr txBox="1"/>
          <p:nvPr/>
        </p:nvSpPr>
        <p:spPr>
          <a:xfrm>
            <a:off x="3034575" y="2015811"/>
            <a:ext cx="8630952" cy="3046988"/>
          </a:xfrm>
          <a:prstGeom prst="rect">
            <a:avLst/>
          </a:prstGeom>
          <a:noFill/>
        </p:spPr>
        <p:txBody>
          <a:bodyPr wrap="square" rtlCol="0">
            <a:spAutoFit/>
          </a:bodyPr>
          <a:lstStyle/>
          <a:p>
            <a:r>
              <a:rPr lang="en-US" altLang="zh-CN" sz="2400" b="1" dirty="0" smtClean="0">
                <a:solidFill>
                  <a:srgbClr val="C8020B"/>
                </a:solidFill>
                <a:latin typeface="微软雅黑" panose="020B0503020204020204" pitchFamily="34" charset="-122"/>
                <a:ea typeface="微软雅黑" panose="020B0503020204020204" pitchFamily="34" charset="-122"/>
              </a:rPr>
              <a:t>·  </a:t>
            </a:r>
            <a:r>
              <a:rPr lang="zh-CN" altLang="en-US" sz="2400" b="1" dirty="0" smtClean="0">
                <a:solidFill>
                  <a:srgbClr val="C8020B"/>
                </a:solidFill>
                <a:latin typeface="微软雅黑" panose="020B0503020204020204" pitchFamily="34" charset="-122"/>
                <a:ea typeface="微软雅黑" panose="020B0503020204020204" pitchFamily="34" charset="-122"/>
              </a:rPr>
              <a:t>一</a:t>
            </a:r>
            <a:r>
              <a:rPr lang="zh-CN" altLang="en-US" sz="2400" b="1" dirty="0">
                <a:solidFill>
                  <a:srgbClr val="C8020B"/>
                </a:solidFill>
                <a:latin typeface="微软雅黑" panose="020B0503020204020204" pitchFamily="34" charset="-122"/>
                <a:ea typeface="微软雅黑" panose="020B0503020204020204" pitchFamily="34" charset="-122"/>
              </a:rPr>
              <a:t>是以习近平新时代中国特色</a:t>
            </a:r>
            <a:r>
              <a:rPr lang="zh-CN" altLang="en-US" sz="2400" b="1" dirty="0" smtClean="0">
                <a:solidFill>
                  <a:srgbClr val="C8020B"/>
                </a:solidFill>
                <a:latin typeface="微软雅黑" panose="020B0503020204020204" pitchFamily="34" charset="-122"/>
                <a:ea typeface="微软雅黑" panose="020B0503020204020204" pitchFamily="34" charset="-122"/>
              </a:rPr>
              <a:t>社会主义思想为指针</a:t>
            </a:r>
            <a:r>
              <a:rPr lang="zh-CN" altLang="en-US" sz="2400" b="1" dirty="0"/>
              <a:t/>
            </a:r>
            <a:br>
              <a:rPr lang="zh-CN" altLang="en-US" sz="2400" b="1" dirty="0"/>
            </a:br>
            <a:r>
              <a:rPr lang="zh-CN" altLang="en-US" sz="2400" b="1" dirty="0" smtClean="0"/>
              <a:t>       认真</a:t>
            </a:r>
            <a:r>
              <a:rPr lang="zh-CN" altLang="en-US" sz="2400" b="1" dirty="0"/>
              <a:t>贯彻落实习近平总书记提出的“推动全面从严治党向基层延伸</a:t>
            </a:r>
            <a:r>
              <a:rPr lang="zh-CN" altLang="en-US" sz="2400" b="1" dirty="0" smtClean="0"/>
              <a:t>”</a:t>
            </a:r>
            <a:r>
              <a:rPr lang="zh-CN" altLang="en-US" sz="2400" b="1" dirty="0"/>
              <a:t> “</a:t>
            </a:r>
            <a:r>
              <a:rPr lang="zh-CN" altLang="en-US" sz="2400" b="1" dirty="0" smtClean="0"/>
              <a:t>把</a:t>
            </a:r>
            <a:r>
              <a:rPr lang="zh-CN" altLang="en-US" sz="2400" b="1" dirty="0"/>
              <a:t>全面从严治党落实到每个支部、每名党员”等一系列新精神新要求</a:t>
            </a:r>
            <a:r>
              <a:rPr lang="zh-CN" altLang="en-US" sz="2400" dirty="0" smtClean="0"/>
              <a:t>。</a:t>
            </a:r>
            <a:endParaRPr lang="en-US" altLang="zh-CN" sz="2400" dirty="0" smtClean="0"/>
          </a:p>
          <a:p>
            <a:endParaRPr lang="en-US" altLang="zh-CN" sz="2400" b="1" dirty="0" smtClean="0"/>
          </a:p>
          <a:p>
            <a:r>
              <a:rPr lang="en-US" altLang="zh-CN" sz="2400" b="1" dirty="0" smtClean="0">
                <a:solidFill>
                  <a:srgbClr val="C8020B"/>
                </a:solidFill>
                <a:latin typeface="微软雅黑" panose="020B0503020204020204" pitchFamily="34" charset="-122"/>
                <a:ea typeface="微软雅黑" panose="020B0503020204020204" pitchFamily="34" charset="-122"/>
              </a:rPr>
              <a:t>·  </a:t>
            </a:r>
            <a:r>
              <a:rPr lang="zh-CN" altLang="en-US" sz="2400" b="1" dirty="0" smtClean="0">
                <a:solidFill>
                  <a:srgbClr val="C8020B"/>
                </a:solidFill>
                <a:latin typeface="微软雅黑" panose="020B0503020204020204" pitchFamily="34" charset="-122"/>
                <a:ea typeface="微软雅黑" panose="020B0503020204020204" pitchFamily="34" charset="-122"/>
              </a:rPr>
              <a:t>二</a:t>
            </a:r>
            <a:r>
              <a:rPr lang="zh-CN" altLang="en-US" sz="2400" b="1" dirty="0">
                <a:solidFill>
                  <a:srgbClr val="C8020B"/>
                </a:solidFill>
                <a:latin typeface="微软雅黑" panose="020B0503020204020204" pitchFamily="34" charset="-122"/>
                <a:ea typeface="微软雅黑" panose="020B0503020204020204" pitchFamily="34" charset="-122"/>
              </a:rPr>
              <a:t>是以党章为根本遵循</a:t>
            </a:r>
          </a:p>
          <a:p>
            <a:r>
              <a:rPr lang="zh-CN" altLang="en-US" sz="2400" b="1" dirty="0" smtClean="0"/>
              <a:t>        突出</a:t>
            </a:r>
            <a:r>
              <a:rPr lang="zh-CN" altLang="en-US" sz="2400" b="1" dirty="0"/>
              <a:t>党支部主体作用，着眼提升组织力，强化政治功能，明确党支部的职责任务</a:t>
            </a:r>
            <a:r>
              <a:rPr lang="zh-CN" altLang="en-US" sz="2400" b="1" dirty="0" smtClean="0"/>
              <a:t>。</a:t>
            </a:r>
            <a:endParaRPr lang="en-US" altLang="zh-CN" sz="2400" b="1" dirty="0" smtClean="0"/>
          </a:p>
        </p:txBody>
      </p:sp>
    </p:spTree>
    <p:extLst>
      <p:ext uri="{BB962C8B-B14F-4D97-AF65-F5344CB8AC3E}">
        <p14:creationId xmlns:p14="http://schemas.microsoft.com/office/powerpoint/2010/main" val="33518624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3"/>
                                        </p:tgtEl>
                                        <p:attrNameLst>
                                          <p:attrName>ppt_y</p:attrName>
                                        </p:attrNameLst>
                                      </p:cBhvr>
                                      <p:tavLst>
                                        <p:tav tm="0">
                                          <p:val>
                                            <p:strVal val="#ppt_y"/>
                                          </p:val>
                                        </p:tav>
                                        <p:tav tm="100000">
                                          <p:val>
                                            <p:strVal val="#ppt_y"/>
                                          </p:val>
                                        </p:tav>
                                      </p:tavLst>
                                    </p:anim>
                                    <p:anim calcmode="lin" valueType="num">
                                      <p:cBhvr>
                                        <p:cTn id="15"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3"/>
                                        </p:tgtEl>
                                      </p:cBhvr>
                                    </p:animEffect>
                                  </p:childTnLst>
                                </p:cTn>
                              </p:par>
                              <p:par>
                                <p:cTn id="18" presetID="22" presetClass="entr" presetSubtype="8"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0.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1.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2.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3.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4.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5.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6.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7.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8.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19.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0.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1.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2.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3.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4.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5.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6.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7.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8.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29.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0.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1.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2.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3.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4.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5.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6.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7.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38.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4.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5.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6.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7.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8.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ags/tag9.xml><?xml version="1.0" encoding="utf-8"?>
<p:tagLst xmlns:a="http://schemas.openxmlformats.org/drawingml/2006/main" xmlns:r="http://schemas.openxmlformats.org/officeDocument/2006/relationships" xmlns:p="http://schemas.openxmlformats.org/presentationml/2006/main">
  <p:tag name="NORDRI TOOLS WATERMARK" val="d3mjqb4z"/>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684</TotalTime>
  <Words>2200</Words>
  <Application>Microsoft Office PowerPoint</Application>
  <PresentationFormat>宽屏</PresentationFormat>
  <Paragraphs>234</Paragraphs>
  <Slides>49</Slides>
  <Notes>49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49</vt:i4>
      </vt:variant>
    </vt:vector>
  </HeadingPairs>
  <TitlesOfParts>
    <vt:vector size="59" baseType="lpstr">
      <vt:lpstr>黑体</vt:lpstr>
      <vt:lpstr>华文行楷</vt:lpstr>
      <vt:lpstr>华文新魏</vt:lpstr>
      <vt:lpstr>宋体</vt:lpstr>
      <vt:lpstr>微软雅黑</vt:lpstr>
      <vt:lpstr>Arial</vt:lpstr>
      <vt:lpstr>Calibri</vt:lpstr>
      <vt:lpstr>Calibri Light</vt:lpstr>
      <vt:lpstr>Impact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两学一做</dc:title>
  <dc:creator>第一PPT</dc:creator>
  <cp:keywords>www.1ppt.com</cp:keywords>
  <dc:description>www.1ppt.com</dc:description>
  <cp:lastModifiedBy>2</cp:lastModifiedBy>
  <cp:revision>181</cp:revision>
  <dcterms:created xsi:type="dcterms:W3CDTF">2016-05-20T04:43:00Z</dcterms:created>
  <dcterms:modified xsi:type="dcterms:W3CDTF">2018-12-12T03:58:20Z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2052-10.1.0.6135</vt:lpwstr>
  </property>
</Properties>
</file>